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9" r:id="rId3"/>
    <p:sldId id="317" r:id="rId4"/>
    <p:sldId id="311" r:id="rId5"/>
    <p:sldId id="299" r:id="rId6"/>
    <p:sldId id="303" r:id="rId7"/>
    <p:sldId id="257" r:id="rId8"/>
    <p:sldId id="258" r:id="rId9"/>
    <p:sldId id="314" r:id="rId10"/>
    <p:sldId id="318" r:id="rId11"/>
    <p:sldId id="260" r:id="rId12"/>
    <p:sldId id="261" r:id="rId13"/>
    <p:sldId id="321" r:id="rId14"/>
    <p:sldId id="322" r:id="rId15"/>
    <p:sldId id="323" r:id="rId16"/>
    <p:sldId id="315" r:id="rId17"/>
    <p:sldId id="316" r:id="rId18"/>
    <p:sldId id="319" r:id="rId19"/>
    <p:sldId id="264" r:id="rId20"/>
    <p:sldId id="265" r:id="rId21"/>
    <p:sldId id="266" r:id="rId22"/>
    <p:sldId id="267" r:id="rId23"/>
    <p:sldId id="268" r:id="rId24"/>
    <p:sldId id="269" r:id="rId25"/>
    <p:sldId id="320" r:id="rId26"/>
    <p:sldId id="270" r:id="rId27"/>
    <p:sldId id="271" r:id="rId28"/>
    <p:sldId id="272" r:id="rId29"/>
    <p:sldId id="273" r:id="rId30"/>
  </p:sldIdLst>
  <p:sldSz cx="12192000" cy="6858000"/>
  <p:notesSz cx="6858000" cy="9144000"/>
  <p:defaultTextStyle>
    <a:defPPr>
      <a:defRPr lang="zh-Han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84" y="6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20B7041-6594-4BE2-8703-78B4E00C91E5}" type="datetimeFigureOut">
              <a:rPr lang="en-ID"/>
              <a:t>05/07/2024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ECE837E-594B-4F0F-92F5-F20D4296AC5C}" type="slidenum">
              <a:rPr lang="en-ID"/>
              <a:t>‹#›</a:t>
            </a:fld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fauxels?utm_content=attributionCopyText&amp;utm_medium=referral&amp;utm_source=pexels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group-of-people-sitting-indoors-3184360/?utm_content=attributionCopyText&amp;utm_medium=referral&amp;utm_source=pexels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officestock?utm_source=unsplash&amp;utm_medium=referral&amp;utm_content=creditCopyText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employee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jufaan?utm_source=unsplash&amp;utm_medium=referral&amp;utm_content=creditCopyTex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vacation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fauxels?utm_content=attributionCopyText&amp;utm_medium=referral&amp;utm_source=pexels"/>
              </a:rPr>
              <a:t>fauxels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group-of-people-sitting-indoors-3184360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1</a:t>
            </a:fld>
            <a:endParaRPr lang="en-ID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12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8573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92D059E-EF0A-EB65-3AD8-DD4A6BEDB43D}" type="slidenum">
              <a:rPr/>
              <a:t>14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8245357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4229876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428537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726AD9-4AB7-947F-C1B2-E08F31FD56EE}" type="slidenum">
              <a:rPr/>
              <a:t>16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788408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31656363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4813927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CF2846-157C-2A5C-742C-71AB2D478887}" type="slidenum">
              <a:rPr/>
              <a:t>17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67243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8337993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04025551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517229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03A53D1-8626-D6AA-8491-A779A7CD8BAB}" type="slidenum">
              <a:rPr/>
              <a:t>19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874859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94909860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8557165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3FD2512-9DE8-C2CF-BAE9-26DCB5FEBC9D}" type="slidenum">
              <a:rPr/>
              <a:t>20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997498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56912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3524715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ED3FBCB-18BE-5F67-9538-26E31B6B7E6F}" type="slidenum">
              <a:rPr/>
              <a:t>21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699816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126261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290100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14430BA-9018-EA73-0431-0ED75F270CB8}" type="slidenum">
              <a:rPr/>
              <a:t>22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2</a:t>
            </a:fld>
            <a:endParaRPr lang="en-ID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0291794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7957651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697942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CFACD21-B169-9BE4-DE7C-5A139FDF0021}" type="slidenum">
              <a:rPr/>
              <a:t>23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532291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9542660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43315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A0B9C8-45F3-1401-C0C6-E062F6AD28F0}" type="slidenum">
              <a:rPr/>
              <a:t>24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25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764086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333DDB9-F859-89E7-3C07-3DC4FA19E57B}" type="slidenum">
              <a:rPr/>
              <a:t>26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114373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56254949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722630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5AD1F22-1C32-9CD9-E770-CB4F5BBD4D9D}" type="slidenum">
              <a:rPr/>
              <a:t>27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63025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205589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480197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87AE51-F25E-438E-F9AE-F744C9EDD563}" type="slidenum">
              <a:rPr/>
              <a:t>28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unsplash.com/@officestock?utm_source=unsplash&amp;utm_medium=referral&amp;utm_content=creditCopyText"/>
              </a:rPr>
              <a:t>Sebastian Herrmann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 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unsplash.com/s/photos/employee?utm_source=unsplash&amp;utm_medium=referral&amp;utm_content=creditCopyText"/>
              </a:rPr>
              <a:t>Unsplash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29</a:t>
            </a:fld>
            <a:endParaRPr lang="en-ID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2787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Mohamed 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Ajufaan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37357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E1A9406-42FC-620F-202D-7DAF66610007}" type="slidenum">
              <a:rPr/>
              <a:t>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344067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855984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945631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340619-0C71-5967-A2B0-CCC4359F9447}" type="slidenum">
              <a:rPr/>
              <a:t>8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344067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855984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945631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340619-0C71-5967-A2B0-CCC4359F9447}" type="slidenum">
              <a:rPr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9515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92678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83D53F-CFBB-2146-2671-4C9D162357D6}" type="slidenum">
              <a:rPr/>
              <a:t>11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533400" y="1825624"/>
            <a:ext cx="11125200" cy="442277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8" name="Round Same Side Corner Rectangle 7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4"/>
            <a:ext cx="2933699" cy="5883275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533400" y="365124"/>
            <a:ext cx="8039100" cy="588327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0" name="Round Same Side Corner Rectangle 9"/>
          <p:cNvSpPr/>
          <p:nvPr userDrawn="1"/>
        </p:nvSpPr>
        <p:spPr bwMode="auto"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defRPr/>
            </a:pPr>
            <a:endParaRPr lang="en-ID"/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E-Commerce Marketing Plan</a:t>
            </a:r>
            <a:endParaRPr/>
          </a:p>
        </p:txBody>
      </p:sp>
      <p:cxnSp>
        <p:nvCxnSpPr>
          <p:cNvPr id="15" name="Straight Connector 14"/>
          <p:cNvCxnSpPr>
            <a:cxnSpLocks/>
          </p:cNvCxnSpPr>
          <p:nvPr userDrawn="1"/>
        </p:nvCxnSpPr>
        <p:spPr bwMode="auto"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33400" y="1825624"/>
            <a:ext cx="111252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2" name="Round Same Side Corner Rectangle 11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533400" y="1825624"/>
            <a:ext cx="54864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4"/>
            <a:ext cx="54864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533400" y="365125"/>
            <a:ext cx="11128376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681163"/>
            <a:ext cx="5464175" cy="83704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533400" y="2505074"/>
            <a:ext cx="5464175" cy="37433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486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486400" cy="37433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1" name="Round Same Side Corner Rectangle 10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7" name="Round Same Side Corner Rectangle 6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8" name="TextBox 7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1_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14" imgW="7772400" imgH="10058400" progId="TCLayout.ActiveDocument.1">
                  <p:embed/>
                </p:oleObj>
              </mc:Choice>
              <mc:Fallback>
                <p:oleObj name="oleObj" r:id="rId14" imgW="7772400" imgH="10058400" progId="TCLayout.ActiveDocument.1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15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/>
        </p:nvSpPr>
        <p:spPr bwMode="auto"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>
              <a:defRPr/>
            </a:pPr>
            <a:endParaRPr lang="en-US" sz="4400" b="1" i="0">
              <a:latin typeface="Segoe UI"/>
              <a:ea typeface="+mj-ea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524000"/>
            <a:ext cx="111252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 b="1">
          <a:solidFill>
            <a:schemeClr val="tx1"/>
          </a:solidFill>
          <a:latin typeface="Segoe UI"/>
          <a:ea typeface="+mj-ea"/>
          <a:cs typeface="Segoe UI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Segoe UI Light"/>
          <a:ea typeface="+mn-ea"/>
          <a:cs typeface="Segoe UI Light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Segoe UI Light"/>
          <a:ea typeface="+mn-ea"/>
          <a:cs typeface="Segoe UI Light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Segoe UI Light"/>
          <a:ea typeface="+mn-ea"/>
          <a:cs typeface="Segoe UI Light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Segoe UI Light"/>
          <a:ea typeface="+mn-ea"/>
          <a:cs typeface="Segoe UI Light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Segoe UI Light"/>
          <a:ea typeface="+mn-ea"/>
          <a:cs typeface="Segoe UI Light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slideLayout" Target="../slideLayouts/slideLayout6.xml"/><Relationship Id="rId7" Type="http://schemas.microsoft.com/office/2007/relationships/hdphoto" Target="../media/hdphoto1.wdp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slideLayout" Target="../slideLayouts/slideLayout6.xml"/><Relationship Id="rId7" Type="http://schemas.microsoft.com/office/2007/relationships/hdphoto" Target="../media/hdphoto1.wdp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3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23" name="Object 22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reeform 8"/>
          <p:cNvSpPr/>
          <p:nvPr/>
        </p:nvSpPr>
        <p:spPr bwMode="auto">
          <a:xfrm>
            <a:off x="468091" y="453845"/>
            <a:ext cx="11255818" cy="1817543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6600" b="1" dirty="0"/>
              <a:t>We are </a:t>
            </a:r>
            <a:r>
              <a:rPr lang="en-US" sz="6600" b="1" dirty="0" err="1"/>
              <a:t>mustrust</a:t>
            </a:r>
            <a:r>
              <a:rPr lang="en-US" sz="6600" b="1" dirty="0"/>
              <a:t>!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23085" y="3042306"/>
            <a:ext cx="3600953" cy="142894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4217858" y="3295116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en-US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+</a:t>
            </a:r>
            <a:endParaRPr lang="zh-CN" sz="54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Picture 2" descr="Rust Logo PNG Vector (SVG) Free Download"/>
          <p:cNvPicPr>
            <a:picLocks noChangeAspect="1" noChangeArrowheads="1"/>
          </p:cNvPicPr>
          <p:nvPr/>
        </p:nvPicPr>
        <p:blipFill>
          <a:blip r:embed="rId6"/>
          <a:stretch/>
        </p:blipFill>
        <p:spPr bwMode="auto">
          <a:xfrm>
            <a:off x="5103164" y="2636466"/>
            <a:ext cx="2233159" cy="2240628"/>
          </a:xfrm>
          <a:prstGeom prst="rect">
            <a:avLst/>
          </a:prstGeom>
          <a:noFill/>
        </p:spPr>
      </p:pic>
      <p:pic>
        <p:nvPicPr>
          <p:cNvPr id="9" name="Picture 4" descr="MMU letter logo design in illustration. Vector logo, calligraphy ..."/>
          <p:cNvPicPr>
            <a:picLocks noChangeAspect="1" noChangeArrowheads="1"/>
          </p:cNvPicPr>
          <p:nvPr/>
        </p:nvPicPr>
        <p:blipFill rotWithShape="1">
          <a:blip r:embed="rId7"/>
          <a:srcRect l="18603" t="20961" r="18241" b="20269"/>
          <a:stretch/>
        </p:blipFill>
        <p:spPr bwMode="auto">
          <a:xfrm>
            <a:off x="8651855" y="2698303"/>
            <a:ext cx="2233160" cy="2078061"/>
          </a:xfrm>
          <a:prstGeom prst="rect">
            <a:avLst/>
          </a:prstGeom>
          <a:noFill/>
        </p:spPr>
      </p:pic>
      <p:sp>
        <p:nvSpPr>
          <p:cNvPr id="10" name="文本框 9"/>
          <p:cNvSpPr txBox="1"/>
          <p:nvPr/>
        </p:nvSpPr>
        <p:spPr bwMode="auto">
          <a:xfrm>
            <a:off x="7692317" y="3263426"/>
            <a:ext cx="6035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+</a:t>
            </a:r>
            <a:endParaRPr lang="zh-CN" sz="54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BF0D74F-FF71-A474-0D93-A38E99057F6F}"/>
              </a:ext>
            </a:extLst>
          </p:cNvPr>
          <p:cNvSpPr txBox="1"/>
          <p:nvPr/>
        </p:nvSpPr>
        <p:spPr>
          <a:xfrm>
            <a:off x="3056859" y="5242173"/>
            <a:ext cx="6325771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dirty="0">
                <a:latin typeface="+mj-ea"/>
                <a:ea typeface="+mj-ea"/>
              </a:rPr>
              <a:t>操作系统原理与设计</a:t>
            </a:r>
            <a:r>
              <a:rPr lang="en-US" altLang="zh-CN" dirty="0">
                <a:latin typeface="+mj-ea"/>
                <a:ea typeface="+mj-ea"/>
              </a:rPr>
              <a:t>(H) </a:t>
            </a:r>
            <a:r>
              <a:rPr lang="zh-CN" altLang="en-US" dirty="0">
                <a:latin typeface="+mj-ea"/>
                <a:ea typeface="+mj-ea"/>
              </a:rPr>
              <a:t>期末答辩 授课教师：邢凯</a:t>
            </a:r>
            <a:endParaRPr lang="en-US" altLang="zh-CN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dirty="0">
                <a:latin typeface="+mj-ea"/>
                <a:ea typeface="+mj-ea"/>
              </a:rPr>
              <a:t>汇报人：阎昶澍、郭东昊、薄震宇、周翟恩和、王劲博</a:t>
            </a:r>
            <a:endParaRPr lang="en-US" altLang="zh-CN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zh-CN" dirty="0">
                <a:latin typeface="+mj-ea"/>
                <a:ea typeface="+mj-ea"/>
              </a:rPr>
              <a:t>2024</a:t>
            </a:r>
            <a:r>
              <a:rPr lang="zh-CN" altLang="en-US" dirty="0">
                <a:latin typeface="+mj-ea"/>
                <a:ea typeface="+mj-ea"/>
              </a:rPr>
              <a:t>年</a:t>
            </a:r>
            <a:r>
              <a:rPr lang="en-US" altLang="zh-CN" dirty="0">
                <a:latin typeface="+mj-ea"/>
                <a:ea typeface="+mj-ea"/>
              </a:rPr>
              <a:t>7</a:t>
            </a:r>
            <a:r>
              <a:rPr lang="zh-CN" altLang="en-US" dirty="0">
                <a:latin typeface="+mj-ea"/>
                <a:ea typeface="+mj-ea"/>
              </a:rPr>
              <a:t>月</a:t>
            </a:r>
            <a:r>
              <a:rPr lang="en-US" altLang="zh-CN" dirty="0">
                <a:latin typeface="+mj-ea"/>
                <a:ea typeface="+mj-ea"/>
              </a:rPr>
              <a:t>6</a:t>
            </a:r>
            <a:r>
              <a:rPr lang="zh-CN" altLang="en-US" dirty="0">
                <a:latin typeface="+mj-ea"/>
                <a:ea typeface="+mj-ea"/>
              </a:rPr>
              <a:t>日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4242356" y="3013501"/>
            <a:ext cx="3707288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6000" dirty="0">
                <a:solidFill>
                  <a:schemeClr val="bg1"/>
                </a:solidFill>
                <a:latin typeface="Segoe UI"/>
                <a:cs typeface="Segoe UI"/>
              </a:rPr>
              <a:t>RUST </a:t>
            </a:r>
            <a:r>
              <a:rPr lang="zh-CN" altLang="en-US" sz="6000" dirty="0">
                <a:solidFill>
                  <a:schemeClr val="bg1"/>
                </a:solidFill>
                <a:latin typeface="Segoe UI"/>
                <a:cs typeface="Segoe UI"/>
              </a:rPr>
              <a:t>改写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3742369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7876504" cy="889000"/>
          </a:xfrm>
        </p:spPr>
        <p:txBody>
          <a:bodyPr/>
          <a:lstStyle/>
          <a:p>
            <a:pPr>
              <a:defRPr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基本方法与原则</a:t>
            </a:r>
            <a:endParaRPr lang="zh-CN" dirty="0">
              <a:latin typeface="+mj-ea"/>
            </a:endParaRPr>
          </a:p>
        </p:txBody>
      </p:sp>
      <p:sp>
        <p:nvSpPr>
          <p:cNvPr id="3" name="文本框 2"/>
          <p:cNvSpPr txBox="1"/>
          <p:nvPr/>
        </p:nvSpPr>
        <p:spPr bwMode="auto">
          <a:xfrm>
            <a:off x="3496615" y="1487336"/>
            <a:ext cx="57504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sz="1600" b="1" dirty="0">
                <a:latin typeface="+mj-ea"/>
                <a:ea typeface="+mj-ea"/>
              </a:rPr>
              <a:t>基本方法：</a:t>
            </a:r>
            <a:endParaRPr lang="en-US" altLang="zh-CN" sz="1600" b="1" dirty="0">
              <a:latin typeface="+mj-ea"/>
              <a:ea typeface="+mj-ea"/>
            </a:endParaRPr>
          </a:p>
          <a:p>
            <a:pPr>
              <a:defRPr/>
            </a:pPr>
            <a:r>
              <a:rPr lang="zh-CN" sz="1600" dirty="0">
                <a:latin typeface="+mj-ea"/>
                <a:ea typeface="+mj-ea"/>
              </a:rPr>
              <a:t>将源码的函数进行拆分为各种简单的函数或方法，然后整合</a:t>
            </a:r>
            <a:endParaRPr lang="en-US" sz="16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sz="1600" b="1" dirty="0">
                <a:latin typeface="+mj-ea"/>
                <a:ea typeface="+mj-ea"/>
              </a:rPr>
              <a:t>改写原则：</a:t>
            </a:r>
            <a:endParaRPr lang="en-US" altLang="zh-CN" sz="1600" b="1" dirty="0">
              <a:latin typeface="+mj-ea"/>
              <a:ea typeface="+mj-ea"/>
            </a:endParaRPr>
          </a:p>
          <a:p>
            <a:pPr>
              <a:defRPr/>
            </a:pPr>
            <a:r>
              <a:rPr lang="zh-CN" altLang="en-US" sz="1600" dirty="0">
                <a:latin typeface="+mj-ea"/>
                <a:ea typeface="+mj-ea"/>
              </a:rPr>
              <a:t>保留源码中的所有函数，函数的命名相应的改为符合</a:t>
            </a:r>
            <a:r>
              <a:rPr lang="en-US" altLang="zh-CN" sz="1600" dirty="0">
                <a:latin typeface="+mj-ea"/>
                <a:ea typeface="+mj-ea"/>
              </a:rPr>
              <a:t>Rust</a:t>
            </a:r>
            <a:r>
              <a:rPr lang="zh-CN" altLang="en-US" sz="1600" dirty="0">
                <a:latin typeface="+mj-ea"/>
                <a:ea typeface="+mj-ea"/>
              </a:rPr>
              <a:t>命名规范的版本，如“</a:t>
            </a:r>
            <a:r>
              <a:rPr lang="en-US" altLang="zh-CN" sz="1400" dirty="0" err="1">
                <a:latin typeface="Consolas" panose="020B0609020204030204" pitchFamily="49" charset="0"/>
                <a:ea typeface="+mj-ea"/>
              </a:rPr>
              <a:t>vInitialiseList</a:t>
            </a:r>
            <a:r>
              <a:rPr lang="en-US" altLang="zh-CN" sz="1600" dirty="0">
                <a:latin typeface="+mj-ea"/>
                <a:ea typeface="+mj-ea"/>
              </a:rPr>
              <a:t>”</a:t>
            </a:r>
            <a:r>
              <a:rPr lang="zh-CN" altLang="en-US" sz="1600" dirty="0">
                <a:latin typeface="+mj-ea"/>
                <a:ea typeface="+mj-ea"/>
              </a:rPr>
              <a:t>改为“</a:t>
            </a:r>
            <a:r>
              <a:rPr lang="en-US" altLang="zh-CN" sz="1400" dirty="0" err="1">
                <a:latin typeface="Consolas" panose="020B0609020204030204" pitchFamily="49" charset="0"/>
                <a:ea typeface="+mj-ea"/>
              </a:rPr>
              <a:t>initialize_list</a:t>
            </a:r>
            <a:r>
              <a:rPr lang="en-US" altLang="zh-CN" sz="1600" dirty="0">
                <a:latin typeface="+mj-ea"/>
                <a:ea typeface="+mj-ea"/>
              </a:rPr>
              <a:t>”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62369C-A2C1-C8B5-D6E3-AC055D97D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78" y="1295400"/>
            <a:ext cx="2574539" cy="3586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2E4A7F-67EB-C8ED-9F47-898727AD27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399"/>
          <a:stretch/>
        </p:blipFill>
        <p:spPr>
          <a:xfrm>
            <a:off x="9442969" y="293832"/>
            <a:ext cx="2127253" cy="6270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6725C75-FFA2-F4AD-B7F3-806A49BD6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751" y="3002711"/>
            <a:ext cx="5747783" cy="27991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箭头: 圆角右 10">
            <a:extLst>
              <a:ext uri="{FF2B5EF4-FFF2-40B4-BE49-F238E27FC236}">
                <a16:creationId xmlns:a16="http://schemas.microsoft.com/office/drawing/2014/main" id="{A44F0D7C-8EF6-40E5-35C9-BEAA16094F64}"/>
              </a:ext>
            </a:extLst>
          </p:cNvPr>
          <p:cNvSpPr/>
          <p:nvPr/>
        </p:nvSpPr>
        <p:spPr>
          <a:xfrm flipV="1">
            <a:off x="1558346" y="4931111"/>
            <a:ext cx="7734149" cy="1357007"/>
          </a:xfrm>
          <a:prstGeom prst="bentArrow">
            <a:avLst>
              <a:gd name="adj1" fmla="val 25000"/>
              <a:gd name="adj2" fmla="val 31752"/>
              <a:gd name="adj3" fmla="val 26898"/>
              <a:gd name="adj4" fmla="val 45272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困难与解决方案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困难与解决方案</a:t>
            </a:r>
          </a:p>
        </p:txBody>
      </p:sp>
    </p:spTree>
    <p:extLst>
      <p:ext uri="{BB962C8B-B14F-4D97-AF65-F5344CB8AC3E}">
        <p14:creationId xmlns:p14="http://schemas.microsoft.com/office/powerpoint/2010/main" val="2091760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Rust</a:t>
            </a:r>
            <a:r>
              <a:rPr lang="zh-CN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改写</a:t>
            </a: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——</a:t>
            </a:r>
            <a:r>
              <a:rPr lang="zh-CN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适配上板</a:t>
            </a:r>
            <a:endParaRPr lang="zh-CN" dirty="0"/>
          </a:p>
        </p:txBody>
      </p:sp>
      <p:sp>
        <p:nvSpPr>
          <p:cNvPr id="3" name="文本框 2"/>
          <p:cNvSpPr txBox="1"/>
          <p:nvPr/>
        </p:nvSpPr>
        <p:spPr bwMode="auto">
          <a:xfrm>
            <a:off x="702859" y="1295400"/>
            <a:ext cx="10768083" cy="2116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dirty="0"/>
              <a:t>问题：上板时为</a:t>
            </a:r>
            <a:r>
              <a:rPr lang="en-US" dirty="0"/>
              <a:t>no-std</a:t>
            </a:r>
            <a:r>
              <a:rPr lang="zh-CN" dirty="0"/>
              <a:t>环境，这意味着不支持</a:t>
            </a:r>
            <a:r>
              <a:rPr lang="en-US" dirty="0"/>
              <a:t>std</a:t>
            </a:r>
            <a:r>
              <a:rPr lang="zh-CN" dirty="0"/>
              <a:t>库</a:t>
            </a:r>
            <a:r>
              <a:rPr lang="zh-CN" altLang="en-US" dirty="0"/>
              <a:t>，而我们的代码中大量使用了</a:t>
            </a:r>
            <a:r>
              <a:rPr lang="en-US" altLang="zh-CN" dirty="0"/>
              <a:t>std</a:t>
            </a:r>
            <a:r>
              <a:rPr lang="zh-CN" altLang="en-US" dirty="0"/>
              <a:t>库的功能</a:t>
            </a:r>
            <a:r>
              <a:rPr lang="zh-CN" dirty="0"/>
              <a:t>。</a:t>
            </a: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zh-CN" dirty="0"/>
              <a:t>解决方案：使用</a:t>
            </a:r>
            <a:r>
              <a:rPr lang="en-US" dirty="0"/>
              <a:t>no-std</a:t>
            </a:r>
            <a:r>
              <a:rPr lang="zh-CN" dirty="0"/>
              <a:t>环境支持的库如</a:t>
            </a:r>
            <a:r>
              <a:rPr lang="en-US" dirty="0"/>
              <a:t>core</a:t>
            </a:r>
            <a:r>
              <a:rPr lang="zh-CN" dirty="0"/>
              <a:t>，</a:t>
            </a:r>
            <a:r>
              <a:rPr lang="en-US" dirty="0" err="1"/>
              <a:t>alloc</a:t>
            </a:r>
            <a:r>
              <a:rPr lang="zh-CN" dirty="0"/>
              <a:t>等来替代</a:t>
            </a:r>
            <a:r>
              <a:rPr lang="en-US" dirty="0"/>
              <a:t>std</a:t>
            </a:r>
            <a:r>
              <a:rPr lang="zh-CN" dirty="0"/>
              <a:t>：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dirty="0"/>
              <a:t>core</a:t>
            </a:r>
            <a:r>
              <a:rPr lang="zh-CN" dirty="0"/>
              <a:t>：</a:t>
            </a:r>
            <a:r>
              <a:rPr lang="zh-CN" altLang="en-US" sz="1600" dirty="0"/>
              <a:t>核心库，提供</a:t>
            </a:r>
            <a:r>
              <a:rPr lang="en-US" altLang="zh-CN" sz="1600" dirty="0"/>
              <a:t>Rust</a:t>
            </a:r>
            <a:r>
              <a:rPr lang="zh-CN" altLang="en-US" sz="1600" dirty="0"/>
              <a:t>语言的基础设施，如基础数据类型、操作符、宏等</a:t>
            </a:r>
            <a:endParaRPr lang="en-US" sz="1600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dirty="0" err="1"/>
              <a:t>alloc</a:t>
            </a:r>
            <a:r>
              <a:rPr lang="zh-CN" dirty="0"/>
              <a:t>：</a:t>
            </a:r>
            <a:r>
              <a:rPr lang="zh-CN" altLang="en-US" sz="1600" dirty="0"/>
              <a:t>提供动态内存分配的支持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zh-CN" dirty="0" err="1"/>
              <a:t>no_std_async</a:t>
            </a:r>
            <a:r>
              <a:rPr lang="zh-CN" altLang="en-US" dirty="0"/>
              <a:t>：</a:t>
            </a:r>
            <a:r>
              <a:rPr lang="zh-CN" altLang="en-US" sz="1600" dirty="0"/>
              <a:t>专为</a:t>
            </a:r>
            <a:r>
              <a:rPr lang="en-US" altLang="zh-CN" sz="1600" dirty="0"/>
              <a:t>no-std</a:t>
            </a:r>
            <a:r>
              <a:rPr lang="zh-CN" altLang="en-US" sz="1600" dirty="0"/>
              <a:t>环境设计的异步库，旨在提供不依赖标准库的情况下使用异步编程的能力</a:t>
            </a:r>
            <a:endParaRPr lang="en-US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2DBED4-92E0-66E0-7DC7-808FAE0F8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Rust</a:t>
            </a:r>
            <a:r>
              <a:rPr lang="zh-CN" altLang="zh-CN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改写</a:t>
            </a: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——</a:t>
            </a:r>
            <a:r>
              <a:rPr lang="zh-CN" altLang="zh-CN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适配上板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36C4BE1-CC0B-C8B9-5F70-0BE9E7C733F3}"/>
              </a:ext>
            </a:extLst>
          </p:cNvPr>
          <p:cNvSpPr txBox="1"/>
          <p:nvPr/>
        </p:nvSpPr>
        <p:spPr>
          <a:xfrm>
            <a:off x="533399" y="1468104"/>
            <a:ext cx="1126103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在代码的具体实现中，我们做了以下替换：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std::sync =&gt;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alloc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::sync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fmt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   =&gt; core::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fmt</a:t>
            </a:r>
            <a:endParaRPr lang="en-US" altLang="zh-CN" b="1" dirty="0">
              <a:solidFill>
                <a:srgbClr val="000000"/>
              </a:solidFill>
              <a:latin typeface="Consolas" panose="020B0609020204030204" pitchFamily="49" charset="0"/>
              <a:ea typeface="等线 Light" panose="02010600030101010101" pitchFamily="2" charset="-122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std::cell::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UnsafeCell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 =&gt; core::cell::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UnsafeCell</a:t>
            </a:r>
            <a:endParaRPr lang="en-US" altLang="zh-CN" b="1" dirty="0">
              <a:solidFill>
                <a:srgbClr val="000000"/>
              </a:solidFill>
              <a:latin typeface="Consolas" panose="020B0609020204030204" pitchFamily="49" charset="0"/>
              <a:ea typeface="等线 Light" panose="02010600030101010101" pitchFamily="2" charset="-122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std::collections::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VecDeque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 =&gt;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alloc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::collections::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VecDeque</a:t>
            </a:r>
            <a:endParaRPr lang="en-US" altLang="zh-CN" b="1" dirty="0">
              <a:solidFill>
                <a:srgbClr val="000000"/>
              </a:solidFill>
              <a:latin typeface="Consolas" panose="020B0609020204030204" pitchFamily="49" charset="0"/>
              <a:ea typeface="等线 Light" panose="02010600030101010101" pitchFamily="2" charset="-122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std::boxed =&gt;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alloc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::boxed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std::mem =&gt; core::mem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std::sync::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RwLock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 =&gt;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no_std_async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rwlock</a:t>
            </a:r>
            <a:endParaRPr lang="en-US" altLang="zh-CN" b="1" dirty="0">
              <a:solidFill>
                <a:srgbClr val="000000"/>
              </a:solidFill>
              <a:latin typeface="Consolas" panose="020B0609020204030204" pitchFamily="49" charset="0"/>
              <a:ea typeface="等线 Light" panose="02010600030101010101" pitchFamily="2" charset="-122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此外，在实现某些功能时，还引入了诸如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core::marker::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PhantomData</a:t>
            </a:r>
            <a:r>
              <a:rPr lang="zh-CN" altLang="en-US" dirty="0"/>
              <a:t>等</a:t>
            </a:r>
            <a:r>
              <a:rPr lang="en-US" altLang="zh-CN" dirty="0"/>
              <a:t>no-std</a:t>
            </a:r>
            <a:r>
              <a:rPr lang="zh-CN" altLang="en-US" dirty="0"/>
              <a:t>环境的库中的内容。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8814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006549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task模块</a:t>
            </a:r>
            <a:endParaRPr lang="zh-CN" dirty="0">
              <a:latin typeface="+mj-ea"/>
            </a:endParaRPr>
          </a:p>
        </p:txBody>
      </p:sp>
      <p:sp>
        <p:nvSpPr>
          <p:cNvPr id="255685437" name="文本框 255685436"/>
          <p:cNvSpPr txBox="1"/>
          <p:nvPr/>
        </p:nvSpPr>
        <p:spPr bwMode="auto">
          <a:xfrm>
            <a:off x="1446249" y="2270124"/>
            <a:ext cx="9527159" cy="301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8" indent="-283878">
              <a:buFont typeface="Arial"/>
              <a:buChar char="•"/>
              <a:defRPr/>
            </a:pPr>
            <a:r>
              <a:rPr sz="28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模块简介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：FreeRTOS任务管理模块，提供任务的创建、删除、挂起和恢复等操作</a:t>
            </a:r>
            <a:r>
              <a:rPr sz="28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72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3878" indent="-283878">
              <a:buFont typeface="Arial"/>
              <a:buChar char="•"/>
              <a:defRPr/>
            </a:pPr>
            <a:r>
              <a:rPr sz="28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核心数据结构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：主要数据结构为</a:t>
            </a:r>
            <a:r>
              <a:rPr sz="2600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TaskControlBlock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，包含任务状态、优先级、名称等字段</a:t>
            </a:r>
            <a:r>
              <a:rPr sz="28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72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3878" indent="-283878">
              <a:buFont typeface="Arial"/>
              <a:buChar char="•"/>
              <a:defRPr/>
            </a:pPr>
            <a:r>
              <a:rPr sz="28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关键特性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：通过条件编译适应不同配置，提高模块的灵活性和安全性</a:t>
            </a:r>
            <a:r>
              <a:rPr sz="28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72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4018676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task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</a:p>
        </p:txBody>
      </p:sp>
      <p:pic>
        <p:nvPicPr>
          <p:cNvPr id="1490536056" name="图片 149053605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236709" y="460373"/>
            <a:ext cx="4320289" cy="2898774"/>
          </a:xfrm>
          <a:prstGeom prst="rect">
            <a:avLst/>
          </a:prstGeom>
        </p:spPr>
      </p:pic>
      <p:sp>
        <p:nvSpPr>
          <p:cNvPr id="599271342" name="文本框 599271341"/>
          <p:cNvSpPr txBox="1"/>
          <p:nvPr/>
        </p:nvSpPr>
        <p:spPr bwMode="auto">
          <a:xfrm>
            <a:off x="906498" y="2322648"/>
            <a:ext cx="6311023" cy="2350643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 marL="371993" indent="-371993">
              <a:buFont typeface="Arial"/>
              <a:buChar char="•"/>
              <a:defRPr/>
            </a:pPr>
            <a:r>
              <a:rPr sz="2600" b="1" i="0" u="none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state_list_item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：任务状态列表项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priority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：任务优先级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task_name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：任务名称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stack_pointer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：堆栈指针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stack_length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：堆栈长度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4263980" y="3013501"/>
            <a:ext cx="3908737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6000" dirty="0">
                <a:solidFill>
                  <a:schemeClr val="bg1"/>
                </a:solidFill>
                <a:latin typeface="Segoe UI"/>
                <a:cs typeface="Segoe UI"/>
              </a:rPr>
              <a:t>MMU </a:t>
            </a:r>
            <a:r>
              <a:rPr lang="zh-CN" altLang="en-US" sz="6000" dirty="0">
                <a:solidFill>
                  <a:schemeClr val="bg1"/>
                </a:solidFill>
                <a:latin typeface="Segoe UI"/>
                <a:cs typeface="Segoe UI"/>
              </a:rPr>
              <a:t>部分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3855578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464325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681846334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980330716" name=" 980330715"/>
          <p:cNvSpPr/>
          <p:nvPr/>
        </p:nvSpPr>
        <p:spPr bwMode="auto">
          <a:xfrm>
            <a:off x="1804003" y="2548253"/>
            <a:ext cx="8264004" cy="228636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Arial"/>
              </a:rPr>
              <a:t>使用软件模拟，实现了一个简单的内存管理单元(MMU)模拟器,支持虚拟内存、页表管理、TLB加速以及LRU和FIFO两种页面替换策略。</a:t>
            </a:r>
          </a:p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Arial"/>
              </a:rPr>
              <a:t>用链表维护内存帧的使用情况,并提供了一系列函数来处理内存访问、页面错误等操作。</a:t>
            </a:r>
          </a:p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Arial"/>
              </a:rPr>
              <a:t>运行冒泡排序程序，统计访存时间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le 6"/>
          <p:cNvSpPr/>
          <p:nvPr/>
        </p:nvSpPr>
        <p:spPr bwMode="auto">
          <a:xfrm>
            <a:off x="740787" y="838200"/>
            <a:ext cx="11125200" cy="4953000"/>
          </a:xfrm>
          <a:prstGeom prst="roundRect">
            <a:avLst>
              <a:gd name="adj" fmla="val 97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64453" y="8382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64453" y="808476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dirty="0"/>
          </a:p>
        </p:txBody>
      </p:sp>
      <p:sp>
        <p:nvSpPr>
          <p:cNvPr id="11" name="Freeform 10"/>
          <p:cNvSpPr/>
          <p:nvPr/>
        </p:nvSpPr>
        <p:spPr bwMode="auto">
          <a:xfrm>
            <a:off x="318194" y="808476"/>
            <a:ext cx="3714750" cy="1047750"/>
          </a:xfrm>
          <a:custGeom>
            <a:avLst/>
            <a:gdLst>
              <a:gd name="connsiteX0" fmla="*/ 0 w 3714750"/>
              <a:gd name="connsiteY0" fmla="*/ 0 h 1047750"/>
              <a:gd name="connsiteX1" fmla="*/ 3190875 w 3714750"/>
              <a:gd name="connsiteY1" fmla="*/ 0 h 1047750"/>
              <a:gd name="connsiteX2" fmla="*/ 3714750 w 3714750"/>
              <a:gd name="connsiteY2" fmla="*/ 523875 h 1047750"/>
              <a:gd name="connsiteX3" fmla="*/ 3190875 w 3714750"/>
              <a:gd name="connsiteY3" fmla="*/ 1047750 h 1047750"/>
              <a:gd name="connsiteX4" fmla="*/ 0 w 3714750"/>
              <a:gd name="connsiteY4" fmla="*/ 104775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4750" h="1047750" extrusionOk="0">
                <a:moveTo>
                  <a:pt x="0" y="0"/>
                </a:moveTo>
                <a:lnTo>
                  <a:pt x="3190875" y="0"/>
                </a:lnTo>
                <a:cubicBezTo>
                  <a:pt x="3480203" y="0"/>
                  <a:pt x="3714750" y="234547"/>
                  <a:pt x="3714750" y="523875"/>
                </a:cubicBezTo>
                <a:cubicBezTo>
                  <a:pt x="3714750" y="813203"/>
                  <a:pt x="3480203" y="1047750"/>
                  <a:pt x="3190875" y="1047750"/>
                </a:cubicBezTo>
                <a:lnTo>
                  <a:pt x="0" y="1047750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grpSp>
        <p:nvGrpSpPr>
          <p:cNvPr id="16" name="Group 15"/>
          <p:cNvGrpSpPr/>
          <p:nvPr/>
        </p:nvGrpSpPr>
        <p:grpSpPr bwMode="auto">
          <a:xfrm>
            <a:off x="814317" y="1003330"/>
            <a:ext cx="630662" cy="636476"/>
            <a:chOff x="2684463" y="3619500"/>
            <a:chExt cx="344487" cy="347663"/>
          </a:xfrm>
        </p:grpSpPr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2728913" y="3709988"/>
              <a:ext cx="180975" cy="257175"/>
            </a:xfrm>
            <a:prstGeom prst="rect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2684463" y="3619500"/>
              <a:ext cx="90488" cy="241300"/>
            </a:xfrm>
            <a:custGeom>
              <a:avLst/>
              <a:gdLst>
                <a:gd name="T0" fmla="*/ 12 w 24"/>
                <a:gd name="T1" fmla="*/ 64 h 64"/>
                <a:gd name="T2" fmla="*/ 0 w 24"/>
                <a:gd name="T3" fmla="*/ 64 h 64"/>
                <a:gd name="T4" fmla="*/ 0 w 24"/>
                <a:gd name="T5" fmla="*/ 12 h 64"/>
                <a:gd name="T6" fmla="*/ 12 w 24"/>
                <a:gd name="T7" fmla="*/ 0 h 64"/>
                <a:gd name="T8" fmla="*/ 24 w 24"/>
                <a:gd name="T9" fmla="*/ 12 h 64"/>
                <a:gd name="T10" fmla="*/ 12 w 24"/>
                <a:gd name="T11" fmla="*/ 24 h 64"/>
                <a:gd name="T12" fmla="*/ 12 w 24"/>
                <a:gd name="T13" fmla="*/ 16 h 64"/>
                <a:gd name="T14" fmla="*/ 23 w 24"/>
                <a:gd name="T15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64" extrusionOk="0">
                  <a:moveTo>
                    <a:pt x="12" y="64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23" y="16"/>
                    <a:pt x="23" y="16"/>
                    <a:pt x="23" y="16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2728913" y="3619500"/>
              <a:ext cx="225425" cy="90488"/>
            </a:xfrm>
            <a:custGeom>
              <a:avLst/>
              <a:gdLst>
                <a:gd name="T0" fmla="*/ 48 w 60"/>
                <a:gd name="T1" fmla="*/ 24 h 24"/>
                <a:gd name="T2" fmla="*/ 60 w 60"/>
                <a:gd name="T3" fmla="*/ 12 h 24"/>
                <a:gd name="T4" fmla="*/ 48 w 60"/>
                <a:gd name="T5" fmla="*/ 0 h 24"/>
                <a:gd name="T6" fmla="*/ 0 w 60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24" extrusionOk="0">
                  <a:moveTo>
                    <a:pt x="48" y="24"/>
                  </a:moveTo>
                  <a:cubicBezTo>
                    <a:pt x="55" y="24"/>
                    <a:pt x="60" y="19"/>
                    <a:pt x="60" y="12"/>
                  </a:cubicBezTo>
                  <a:cubicBezTo>
                    <a:pt x="60" y="5"/>
                    <a:pt x="55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0" name="Line 8"/>
            <p:cNvSpPr>
              <a:spLocks noChangeShapeType="1"/>
            </p:cNvSpPr>
            <p:nvPr/>
          </p:nvSpPr>
          <p:spPr bwMode="auto">
            <a:xfrm>
              <a:off x="2819400" y="3770313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1" name="Line 9"/>
            <p:cNvSpPr>
              <a:spLocks noChangeShapeType="1"/>
            </p:cNvSpPr>
            <p:nvPr/>
          </p:nvSpPr>
          <p:spPr bwMode="auto">
            <a:xfrm>
              <a:off x="2819400" y="3830637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2" name="Line 10"/>
            <p:cNvSpPr>
              <a:spLocks noChangeShapeType="1"/>
            </p:cNvSpPr>
            <p:nvPr/>
          </p:nvSpPr>
          <p:spPr bwMode="auto">
            <a:xfrm>
              <a:off x="2819400" y="3892550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3" name="Freeform 22"/>
            <p:cNvSpPr/>
            <p:nvPr/>
          </p:nvSpPr>
          <p:spPr bwMode="auto">
            <a:xfrm>
              <a:off x="2759075" y="3740149"/>
              <a:ext cx="38100" cy="30162"/>
            </a:xfrm>
            <a:custGeom>
              <a:avLst/>
              <a:gdLst>
                <a:gd name="T0" fmla="*/ 0 w 24"/>
                <a:gd name="T1" fmla="*/ 14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 extrusionOk="0">
                  <a:moveTo>
                    <a:pt x="0" y="14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2759075" y="3800475"/>
              <a:ext cx="38100" cy="30162"/>
            </a:xfrm>
            <a:custGeom>
              <a:avLst/>
              <a:gdLst>
                <a:gd name="T0" fmla="*/ 0 w 24"/>
                <a:gd name="T1" fmla="*/ 15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 extrusionOk="0">
                  <a:moveTo>
                    <a:pt x="0" y="15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5" name="Freeform 24"/>
            <p:cNvSpPr/>
            <p:nvPr/>
          </p:nvSpPr>
          <p:spPr bwMode="auto">
            <a:xfrm>
              <a:off x="2984500" y="3702050"/>
              <a:ext cx="44450" cy="265113"/>
            </a:xfrm>
            <a:custGeom>
              <a:avLst/>
              <a:gdLst>
                <a:gd name="T0" fmla="*/ 12 w 12"/>
                <a:gd name="T1" fmla="*/ 64 h 70"/>
                <a:gd name="T2" fmla="*/ 6 w 12"/>
                <a:gd name="T3" fmla="*/ 70 h 70"/>
                <a:gd name="T4" fmla="*/ 0 w 12"/>
                <a:gd name="T5" fmla="*/ 64 h 70"/>
                <a:gd name="T6" fmla="*/ 0 w 12"/>
                <a:gd name="T7" fmla="*/ 6 h 70"/>
                <a:gd name="T8" fmla="*/ 6 w 12"/>
                <a:gd name="T9" fmla="*/ 0 h 70"/>
                <a:gd name="T10" fmla="*/ 12 w 12"/>
                <a:gd name="T11" fmla="*/ 6 h 70"/>
                <a:gd name="T12" fmla="*/ 12 w 12"/>
                <a:gd name="T13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0" extrusionOk="0">
                  <a:moveTo>
                    <a:pt x="12" y="64"/>
                  </a:moveTo>
                  <a:cubicBezTo>
                    <a:pt x="12" y="67"/>
                    <a:pt x="9" y="70"/>
                    <a:pt x="6" y="70"/>
                  </a:cubicBezTo>
                  <a:cubicBezTo>
                    <a:pt x="3" y="70"/>
                    <a:pt x="0" y="67"/>
                    <a:pt x="0" y="6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64"/>
                  </a:ln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6" name="Line 14"/>
            <p:cNvSpPr>
              <a:spLocks noChangeShapeType="1"/>
            </p:cNvSpPr>
            <p:nvPr/>
          </p:nvSpPr>
          <p:spPr bwMode="auto">
            <a:xfrm>
              <a:off x="2984500" y="3937000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7" name="Line 15"/>
            <p:cNvSpPr>
              <a:spLocks noChangeShapeType="1"/>
            </p:cNvSpPr>
            <p:nvPr/>
          </p:nvSpPr>
          <p:spPr bwMode="auto">
            <a:xfrm>
              <a:off x="2984500" y="3830637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2954338" y="3717925"/>
              <a:ext cx="30162" cy="136525"/>
            </a:xfrm>
            <a:custGeom>
              <a:avLst/>
              <a:gdLst>
                <a:gd name="T0" fmla="*/ 0 w 8"/>
                <a:gd name="T1" fmla="*/ 36 h 36"/>
                <a:gd name="T2" fmla="*/ 0 w 8"/>
                <a:gd name="T3" fmla="*/ 6 h 36"/>
                <a:gd name="T4" fmla="*/ 6 w 8"/>
                <a:gd name="T5" fmla="*/ 0 h 36"/>
                <a:gd name="T6" fmla="*/ 8 w 8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6" extrusionOk="0">
                  <a:moveTo>
                    <a:pt x="0" y="3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31" name="Title 1"/>
          <p:cNvSpPr txBox="1"/>
          <p:nvPr/>
        </p:nvSpPr>
        <p:spPr bwMode="auto">
          <a:xfrm>
            <a:off x="913493" y="2245730"/>
            <a:ext cx="3465001" cy="6647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4800" dirty="0">
                <a:solidFill>
                  <a:schemeClr val="bg1"/>
                </a:solidFill>
                <a:latin typeface="Segoe UI"/>
                <a:cs typeface="Segoe UI"/>
              </a:rPr>
              <a:t>Contents</a:t>
            </a:r>
            <a:endParaRPr dirty="0"/>
          </a:p>
        </p:txBody>
      </p:sp>
      <p:sp>
        <p:nvSpPr>
          <p:cNvPr id="32" name="Title 1"/>
          <p:cNvSpPr txBox="1"/>
          <p:nvPr/>
        </p:nvSpPr>
        <p:spPr bwMode="auto">
          <a:xfrm>
            <a:off x="5557822" y="1409700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1</a:t>
            </a:r>
            <a:endParaRPr dirty="0"/>
          </a:p>
        </p:txBody>
      </p:sp>
      <p:sp>
        <p:nvSpPr>
          <p:cNvPr id="33" name="Title 1"/>
          <p:cNvSpPr txBox="1"/>
          <p:nvPr/>
        </p:nvSpPr>
        <p:spPr bwMode="auto">
          <a:xfrm>
            <a:off x="6432407" y="1463557"/>
            <a:ext cx="2621701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dirty="0">
                <a:solidFill>
                  <a:schemeClr val="tx2"/>
                </a:solidFill>
                <a:latin typeface="Segoe UI"/>
                <a:cs typeface="Segoe UI"/>
              </a:rPr>
              <a:t>引言</a:t>
            </a:r>
            <a:endParaRPr lang="en-US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sp>
        <p:nvSpPr>
          <p:cNvPr id="34" name="Title 1"/>
          <p:cNvSpPr txBox="1"/>
          <p:nvPr/>
        </p:nvSpPr>
        <p:spPr bwMode="auto">
          <a:xfrm>
            <a:off x="5554759" y="2558756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2</a:t>
            </a:r>
            <a:endParaRPr dirty="0"/>
          </a:p>
        </p:txBody>
      </p:sp>
      <p:sp>
        <p:nvSpPr>
          <p:cNvPr id="35" name="Title 1"/>
          <p:cNvSpPr txBox="1"/>
          <p:nvPr/>
        </p:nvSpPr>
        <p:spPr bwMode="auto">
          <a:xfrm>
            <a:off x="6431556" y="2565032"/>
            <a:ext cx="2404435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tx2"/>
                </a:solidFill>
                <a:latin typeface="Segoe UI"/>
                <a:cs typeface="Segoe UI"/>
              </a:rPr>
              <a:t>Rust</a:t>
            </a:r>
            <a:r>
              <a:rPr lang="zh-CN" altLang="zh-CN" sz="3200" dirty="0">
                <a:solidFill>
                  <a:schemeClr val="tx2"/>
                </a:solidFill>
                <a:latin typeface="Segoe UI"/>
                <a:cs typeface="Segoe UI"/>
              </a:rPr>
              <a:t>改写</a:t>
            </a:r>
            <a:endParaRPr lang="en-US" altLang="zh-CN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sp>
        <p:nvSpPr>
          <p:cNvPr id="36" name="Title 1"/>
          <p:cNvSpPr txBox="1"/>
          <p:nvPr/>
        </p:nvSpPr>
        <p:spPr bwMode="auto">
          <a:xfrm>
            <a:off x="5554759" y="3690020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3</a:t>
            </a:r>
            <a:endParaRPr dirty="0"/>
          </a:p>
        </p:txBody>
      </p:sp>
      <p:sp>
        <p:nvSpPr>
          <p:cNvPr id="37" name="Title 1"/>
          <p:cNvSpPr txBox="1"/>
          <p:nvPr/>
        </p:nvSpPr>
        <p:spPr bwMode="auto">
          <a:xfrm>
            <a:off x="6431556" y="3690020"/>
            <a:ext cx="451485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tx2"/>
                </a:solidFill>
                <a:latin typeface="Segoe UI"/>
                <a:cs typeface="Segoe UI"/>
              </a:rPr>
              <a:t>MMU</a:t>
            </a:r>
            <a:r>
              <a:rPr lang="zh-CN" altLang="zh-CN" sz="3200" dirty="0">
                <a:solidFill>
                  <a:schemeClr val="tx2"/>
                </a:solidFill>
                <a:latin typeface="Segoe UI"/>
                <a:cs typeface="Segoe UI"/>
              </a:rPr>
              <a:t>部分</a:t>
            </a:r>
            <a:endParaRPr lang="en-US" altLang="zh-CN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cxnSp>
        <p:nvCxnSpPr>
          <p:cNvPr id="44" name="Straight Connector 43"/>
          <p:cNvCxnSpPr>
            <a:cxnSpLocks/>
          </p:cNvCxnSpPr>
          <p:nvPr/>
        </p:nvCxnSpPr>
        <p:spPr bwMode="auto">
          <a:xfrm>
            <a:off x="5554759" y="2245730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/>
          </p:cNvCxnSpPr>
          <p:nvPr/>
        </p:nvCxnSpPr>
        <p:spPr bwMode="auto">
          <a:xfrm>
            <a:off x="5554759" y="3336643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cxnSpLocks/>
          </p:cNvCxnSpPr>
          <p:nvPr/>
        </p:nvCxnSpPr>
        <p:spPr bwMode="auto">
          <a:xfrm>
            <a:off x="8603732" y="2245730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cxnSpLocks/>
          </p:cNvCxnSpPr>
          <p:nvPr/>
        </p:nvCxnSpPr>
        <p:spPr bwMode="auto">
          <a:xfrm>
            <a:off x="8603732" y="3336643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48630C2-477A-3DCB-E124-791AC7F3A0CD}"/>
              </a:ext>
            </a:extLst>
          </p:cNvPr>
          <p:cNvSpPr txBox="1"/>
          <p:nvPr/>
        </p:nvSpPr>
        <p:spPr bwMode="auto">
          <a:xfrm>
            <a:off x="5554759" y="4718330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4</a:t>
            </a:r>
            <a:endParaRPr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A2660AB-BF50-1FE1-6971-698909309D34}"/>
              </a:ext>
            </a:extLst>
          </p:cNvPr>
          <p:cNvSpPr txBox="1"/>
          <p:nvPr/>
        </p:nvSpPr>
        <p:spPr bwMode="auto">
          <a:xfrm>
            <a:off x="6431556" y="4718330"/>
            <a:ext cx="451485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sz="3200" dirty="0">
                <a:solidFill>
                  <a:schemeClr val="tx2"/>
                </a:solidFill>
                <a:latin typeface="Segoe UI"/>
                <a:cs typeface="Segoe UI"/>
              </a:rPr>
              <a:t>交叉编译与上板</a:t>
            </a:r>
            <a:endParaRPr lang="en-US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cxnSp>
        <p:nvCxnSpPr>
          <p:cNvPr id="5" name="Straight Connector 44">
            <a:extLst>
              <a:ext uri="{FF2B5EF4-FFF2-40B4-BE49-F238E27FC236}">
                <a16:creationId xmlns:a16="http://schemas.microsoft.com/office/drawing/2014/main" id="{DAEF5943-E732-321B-DBDD-39052AE740DA}"/>
              </a:ext>
            </a:extLst>
          </p:cNvPr>
          <p:cNvCxnSpPr>
            <a:cxnSpLocks/>
          </p:cNvCxnSpPr>
          <p:nvPr/>
        </p:nvCxnSpPr>
        <p:spPr bwMode="auto">
          <a:xfrm>
            <a:off x="5554759" y="4372601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46">
            <a:extLst>
              <a:ext uri="{FF2B5EF4-FFF2-40B4-BE49-F238E27FC236}">
                <a16:creationId xmlns:a16="http://schemas.microsoft.com/office/drawing/2014/main" id="{E6278598-3D8A-5EC6-0AF9-1CFBE7F2DB46}"/>
              </a:ext>
            </a:extLst>
          </p:cNvPr>
          <p:cNvCxnSpPr>
            <a:cxnSpLocks/>
          </p:cNvCxnSpPr>
          <p:nvPr/>
        </p:nvCxnSpPr>
        <p:spPr bwMode="auto">
          <a:xfrm>
            <a:off x="8603732" y="4372601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5991403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MMU部分（关键函数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）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780921023" name="文本框 2"/>
          <p:cNvSpPr txBox="1"/>
          <p:nvPr/>
        </p:nvSpPr>
        <p:spPr bwMode="auto">
          <a:xfrm>
            <a:off x="702859" y="1295399"/>
            <a:ext cx="8557506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1790554772" name=" 1790554771"/>
          <p:cNvSpPr/>
          <p:nvPr/>
        </p:nvSpPr>
        <p:spPr bwMode="auto">
          <a:xfrm>
            <a:off x="350874" y="2368507"/>
            <a:ext cx="5528459" cy="222539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Calibri"/>
              </a:rPr>
              <a:t>address_map</a:t>
            </a: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将虚拟地址映射到物理地址</a:t>
            </a: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先查找TLB,未命中则访问页表</a:t>
            </a: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页表项无效时,触发页面错误</a:t>
            </a:r>
          </a:p>
          <a:p>
            <a:pPr marL="239821" indent="-239821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更新LRU/FIFO链表和TLB</a:t>
            </a:r>
            <a:endParaRPr sz="2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pic>
        <p:nvPicPr>
          <p:cNvPr id="416155581" name="图片 41615558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811126" y="1163002"/>
            <a:ext cx="6195107" cy="502824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9496741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MMU部分（关键函数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）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70696130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2038956283" name=" 2038956282"/>
          <p:cNvSpPr/>
          <p:nvPr/>
        </p:nvSpPr>
        <p:spPr bwMode="auto">
          <a:xfrm>
            <a:off x="207999" y="1320756"/>
            <a:ext cx="5937970" cy="39322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Calibri"/>
              </a:rPr>
              <a:t>pageFault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处理页面错误情况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根据</a:t>
            </a:r>
            <a:r>
              <a:rPr lang="zh-Hans" sz="2800" b="0" i="0" u="none" strike="noStrike" cap="none" spc="0" dirty="0">
                <a:solidFill>
                  <a:schemeClr val="tx1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Calibri"/>
              </a:rPr>
              <a:t>ReplacementStrategy</a:t>
            </a: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选择替换帧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若使用TLB,清除被替换页的TLB条目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将脏页写回磁盘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读入导致页面错误的页到替换帧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更新页表项和LRU/FIFO链表</a:t>
            </a:r>
          </a:p>
        </p:txBody>
      </p:sp>
      <p:pic>
        <p:nvPicPr>
          <p:cNvPr id="1780332060" name="图片 1780332059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000750" y="1174749"/>
            <a:ext cx="6301464" cy="520699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371118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MMU部分（关键函数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）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156797897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2049867382" name=" 2049867381"/>
          <p:cNvSpPr/>
          <p:nvPr/>
        </p:nvSpPr>
        <p:spPr bwMode="auto">
          <a:xfrm>
            <a:off x="297396" y="2220096"/>
            <a:ext cx="5532058" cy="17986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Hans" sz="2600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TLB_search</a:t>
            </a:r>
          </a:p>
          <a:p>
            <a:pPr marL="394023" indent="-394023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在TLB中搜索虚拟地址映射</a:t>
            </a:r>
          </a:p>
          <a:p>
            <a:pPr marL="394023" indent="-394023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找到则更新引用位和脏位</a:t>
            </a:r>
          </a:p>
          <a:p>
            <a:pPr marL="394022" marR="0" indent="-39402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未找到返回</a:t>
            </a:r>
            <a:r>
              <a:rPr lang="en-US" altLang="zh-Hans" sz="2600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-1</a:t>
            </a: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(TLB未命中)</a:t>
            </a:r>
          </a:p>
        </p:txBody>
      </p:sp>
      <p:pic>
        <p:nvPicPr>
          <p:cNvPr id="1265772991" name="图片 126577299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044132" y="1358899"/>
            <a:ext cx="7016105" cy="438784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634857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MMU部分（关键函数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）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571449463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365081642" name=" 365081641"/>
          <p:cNvSpPr/>
          <p:nvPr/>
        </p:nvSpPr>
        <p:spPr bwMode="auto">
          <a:xfrm>
            <a:off x="207999" y="1320756"/>
            <a:ext cx="5533138" cy="222539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ans" sz="2600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TLB_update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将页号和帧号映射添加到TLB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优先使用空闲条目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无空闲条目时,使用LRU替换策略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被替换条目脏位为1,更新页表项</a:t>
            </a:r>
          </a:p>
        </p:txBody>
      </p:sp>
      <p:pic>
        <p:nvPicPr>
          <p:cNvPr id="1210244922" name="图片 1210244921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096000" y="1232019"/>
            <a:ext cx="5996012" cy="517512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573099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MMU部分（模拟结果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）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1839168129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762954276" name="文本框 762954275"/>
          <p:cNvSpPr txBox="1"/>
          <p:nvPr/>
        </p:nvSpPr>
        <p:spPr bwMode="auto">
          <a:xfrm>
            <a:off x="3938624" y="1904999"/>
            <a:ext cx="738349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t>TODO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4216958" y="3152001"/>
            <a:ext cx="3758083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4000" dirty="0">
                <a:solidFill>
                  <a:schemeClr val="bg1"/>
                </a:solidFill>
                <a:latin typeface="Segoe UI"/>
                <a:cs typeface="Segoe UI"/>
              </a:rPr>
              <a:t>交叉编译与上板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976348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(bindgen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方案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)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470864448" name="文本框 470864447"/>
          <p:cNvSpPr txBox="1"/>
          <p:nvPr/>
        </p:nvSpPr>
        <p:spPr bwMode="auto">
          <a:xfrm>
            <a:off x="700124" y="1952624"/>
            <a:ext cx="6646189" cy="134286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用 </a:t>
            </a:r>
            <a:r>
              <a:rPr sz="2400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wrapper.c</a:t>
            </a:r>
            <a:r>
              <a:rPr sz="2400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  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include 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所有头文件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。</a:t>
            </a:r>
          </a:p>
          <a:p>
            <a:pPr marL="283879" indent="-283879">
              <a:buFont typeface="Arial"/>
              <a:buChar char="•"/>
              <a:defRPr/>
            </a:pP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再对这一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 c 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文件进行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bindgen，可以得到干净的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bind.rs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（不会生成调用的库函数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）</a:t>
            </a:r>
          </a:p>
        </p:txBody>
      </p:sp>
      <p:pic>
        <p:nvPicPr>
          <p:cNvPr id="1332161019" name="图片 133216101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962703" y="142875"/>
            <a:ext cx="2908621" cy="3159124"/>
          </a:xfrm>
          <a:prstGeom prst="rect">
            <a:avLst/>
          </a:prstGeom>
        </p:spPr>
      </p:pic>
      <p:pic>
        <p:nvPicPr>
          <p:cNvPr id="1118251488" name="图片 111825148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34999" y="3619499"/>
            <a:ext cx="11218824" cy="289235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5267896" name="标题 1"/>
          <p:cNvSpPr>
            <a:spLocks noGrp="1"/>
          </p:cNvSpPr>
          <p:nvPr>
            <p:ph type="title"/>
          </p:nvPr>
        </p:nvSpPr>
        <p:spPr bwMode="auto">
          <a:xfrm>
            <a:off x="838199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1777355" name="标题 1"/>
          <p:cNvSpPr>
            <a:spLocks noGrp="1"/>
          </p:cNvSpPr>
          <p:nvPr>
            <p:ph type="title"/>
          </p:nvPr>
        </p:nvSpPr>
        <p:spPr bwMode="auto">
          <a:xfrm>
            <a:off x="838199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rcRect l="13460" r="13700" b="8888"/>
          <a:stretch/>
        </p:blipFill>
        <p:spPr bwMode="auto"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</p:spPr>
      </p:pic>
      <p:sp>
        <p:nvSpPr>
          <p:cNvPr id="9" name="Freeform 8"/>
          <p:cNvSpPr/>
          <p:nvPr/>
        </p:nvSpPr>
        <p:spPr bwMode="auto"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 txBox="1"/>
          <p:nvPr/>
        </p:nvSpPr>
        <p:spPr bwMode="auto">
          <a:xfrm>
            <a:off x="3878468" y="1905405"/>
            <a:ext cx="3266870" cy="24375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8800">
                <a:solidFill>
                  <a:schemeClr val="bg1"/>
                </a:solidFill>
                <a:latin typeface="Segoe UI"/>
                <a:cs typeface="Segoe UI"/>
              </a:rPr>
              <a:t>Thank You</a:t>
            </a:r>
            <a:endParaRPr/>
          </a:p>
        </p:txBody>
      </p:sp>
      <p:sp>
        <p:nvSpPr>
          <p:cNvPr id="26" name="Freeform 25"/>
          <p:cNvSpPr/>
          <p:nvPr/>
        </p:nvSpPr>
        <p:spPr bwMode="auto">
          <a:xfrm>
            <a:off x="0" y="2001435"/>
            <a:ext cx="2982685" cy="2091594"/>
          </a:xfrm>
          <a:custGeom>
            <a:avLst/>
            <a:gdLst>
              <a:gd name="connsiteX0" fmla="*/ 0 w 2982686"/>
              <a:gd name="connsiteY0" fmla="*/ 0 h 2091594"/>
              <a:gd name="connsiteX1" fmla="*/ 1936889 w 2982686"/>
              <a:gd name="connsiteY1" fmla="*/ 0 h 2091594"/>
              <a:gd name="connsiteX2" fmla="*/ 2982686 w 2982686"/>
              <a:gd name="connsiteY2" fmla="*/ 1045797 h 2091594"/>
              <a:gd name="connsiteX3" fmla="*/ 1936889 w 2982686"/>
              <a:gd name="connsiteY3" fmla="*/ 2091594 h 2091594"/>
              <a:gd name="connsiteX4" fmla="*/ 0 w 2982686"/>
              <a:gd name="connsiteY4" fmla="*/ 2091594 h 209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2686" h="2091594" extrusionOk="0">
                <a:moveTo>
                  <a:pt x="0" y="0"/>
                </a:moveTo>
                <a:lnTo>
                  <a:pt x="1936889" y="0"/>
                </a:lnTo>
                <a:cubicBezTo>
                  <a:pt x="2514467" y="0"/>
                  <a:pt x="2982686" y="468219"/>
                  <a:pt x="2982686" y="1045797"/>
                </a:cubicBezTo>
                <a:cubicBezTo>
                  <a:pt x="2982686" y="1623375"/>
                  <a:pt x="2514467" y="2091594"/>
                  <a:pt x="1936889" y="2091594"/>
                </a:cubicBezTo>
                <a:lnTo>
                  <a:pt x="0" y="2091594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cxnSp>
        <p:nvCxnSpPr>
          <p:cNvPr id="28" name="Straight Connector 27"/>
          <p:cNvCxnSpPr>
            <a:cxnSpLocks/>
          </p:cNvCxnSpPr>
          <p:nvPr/>
        </p:nvCxnSpPr>
        <p:spPr bwMode="auto">
          <a:xfrm>
            <a:off x="11131826" y="3124200"/>
            <a:ext cx="10628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 bwMode="auto">
          <a:xfrm>
            <a:off x="1102613" y="2452486"/>
            <a:ext cx="1189491" cy="1189491"/>
            <a:chOff x="4433888" y="2903538"/>
            <a:chExt cx="330200" cy="330200"/>
          </a:xfrm>
        </p:grpSpPr>
        <p:sp>
          <p:nvSpPr>
            <p:cNvPr id="31" name="Line 165"/>
            <p:cNvSpPr>
              <a:spLocks noChangeShapeType="1"/>
            </p:cNvSpPr>
            <p:nvPr/>
          </p:nvSpPr>
          <p:spPr bwMode="auto">
            <a:xfrm>
              <a:off x="4464050" y="2970213"/>
              <a:ext cx="269875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2" name="Oval 166"/>
            <p:cNvSpPr>
              <a:spLocks noChangeArrowheads="1"/>
            </p:cNvSpPr>
            <p:nvPr/>
          </p:nvSpPr>
          <p:spPr bwMode="auto">
            <a:xfrm>
              <a:off x="4733925" y="2955925"/>
              <a:ext cx="30162" cy="30162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3" name="Oval 167"/>
            <p:cNvSpPr>
              <a:spLocks noChangeArrowheads="1"/>
            </p:cNvSpPr>
            <p:nvPr/>
          </p:nvSpPr>
          <p:spPr bwMode="auto">
            <a:xfrm>
              <a:off x="4433888" y="2955925"/>
              <a:ext cx="30162" cy="30162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4" name="Freeform 168"/>
            <p:cNvSpPr/>
            <p:nvPr/>
          </p:nvSpPr>
          <p:spPr bwMode="auto">
            <a:xfrm>
              <a:off x="4500563" y="2970213"/>
              <a:ext cx="195263" cy="263525"/>
            </a:xfrm>
            <a:custGeom>
              <a:avLst/>
              <a:gdLst>
                <a:gd name="T0" fmla="*/ 123 w 123"/>
                <a:gd name="T1" fmla="*/ 0 h 166"/>
                <a:gd name="T2" fmla="*/ 0 w 123"/>
                <a:gd name="T3" fmla="*/ 0 h 166"/>
                <a:gd name="T4" fmla="*/ 0 w 123"/>
                <a:gd name="T5" fmla="*/ 114 h 166"/>
                <a:gd name="T6" fmla="*/ 62 w 123"/>
                <a:gd name="T7" fmla="*/ 166 h 166"/>
                <a:gd name="T8" fmla="*/ 123 w 123"/>
                <a:gd name="T9" fmla="*/ 114 h 166"/>
                <a:gd name="T10" fmla="*/ 123 w 123"/>
                <a:gd name="T11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66" extrusionOk="0">
                  <a:moveTo>
                    <a:pt x="123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62" y="166"/>
                  </a:lnTo>
                  <a:lnTo>
                    <a:pt x="123" y="114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5" name="Freeform 169"/>
            <p:cNvSpPr/>
            <p:nvPr/>
          </p:nvSpPr>
          <p:spPr bwMode="auto">
            <a:xfrm>
              <a:off x="4500563" y="2903538"/>
              <a:ext cx="195263" cy="66675"/>
            </a:xfrm>
            <a:custGeom>
              <a:avLst/>
              <a:gdLst>
                <a:gd name="T0" fmla="*/ 0 w 123"/>
                <a:gd name="T1" fmla="*/ 42 h 42"/>
                <a:gd name="T2" fmla="*/ 62 w 123"/>
                <a:gd name="T3" fmla="*/ 0 h 42"/>
                <a:gd name="T4" fmla="*/ 123 w 123"/>
                <a:gd name="T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3" h="42" extrusionOk="0">
                  <a:moveTo>
                    <a:pt x="0" y="42"/>
                  </a:moveTo>
                  <a:lnTo>
                    <a:pt x="62" y="0"/>
                  </a:lnTo>
                  <a:lnTo>
                    <a:pt x="123" y="42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6" name="Freeform 170"/>
            <p:cNvSpPr/>
            <p:nvPr/>
          </p:nvSpPr>
          <p:spPr bwMode="auto">
            <a:xfrm>
              <a:off x="4530725" y="3011488"/>
              <a:ext cx="136525" cy="131763"/>
            </a:xfrm>
            <a:custGeom>
              <a:avLst/>
              <a:gdLst>
                <a:gd name="T0" fmla="*/ 43 w 86"/>
                <a:gd name="T1" fmla="*/ 0 h 83"/>
                <a:gd name="T2" fmla="*/ 52 w 86"/>
                <a:gd name="T3" fmla="*/ 31 h 83"/>
                <a:gd name="T4" fmla="*/ 86 w 86"/>
                <a:gd name="T5" fmla="*/ 31 h 83"/>
                <a:gd name="T6" fmla="*/ 59 w 86"/>
                <a:gd name="T7" fmla="*/ 50 h 83"/>
                <a:gd name="T8" fmla="*/ 69 w 86"/>
                <a:gd name="T9" fmla="*/ 83 h 83"/>
                <a:gd name="T10" fmla="*/ 43 w 86"/>
                <a:gd name="T11" fmla="*/ 62 h 83"/>
                <a:gd name="T12" fmla="*/ 17 w 86"/>
                <a:gd name="T13" fmla="*/ 83 h 83"/>
                <a:gd name="T14" fmla="*/ 26 w 86"/>
                <a:gd name="T15" fmla="*/ 50 h 83"/>
                <a:gd name="T16" fmla="*/ 0 w 86"/>
                <a:gd name="T17" fmla="*/ 31 h 83"/>
                <a:gd name="T18" fmla="*/ 33 w 86"/>
                <a:gd name="T19" fmla="*/ 31 h 83"/>
                <a:gd name="T20" fmla="*/ 43 w 86"/>
                <a:gd name="T2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3" extrusionOk="0">
                  <a:moveTo>
                    <a:pt x="43" y="0"/>
                  </a:moveTo>
                  <a:lnTo>
                    <a:pt x="52" y="31"/>
                  </a:lnTo>
                  <a:lnTo>
                    <a:pt x="86" y="31"/>
                  </a:lnTo>
                  <a:lnTo>
                    <a:pt x="59" y="50"/>
                  </a:lnTo>
                  <a:lnTo>
                    <a:pt x="69" y="83"/>
                  </a:lnTo>
                  <a:lnTo>
                    <a:pt x="43" y="62"/>
                  </a:lnTo>
                  <a:lnTo>
                    <a:pt x="17" y="83"/>
                  </a:lnTo>
                  <a:lnTo>
                    <a:pt x="26" y="50"/>
                  </a:lnTo>
                  <a:lnTo>
                    <a:pt x="0" y="31"/>
                  </a:lnTo>
                  <a:lnTo>
                    <a:pt x="33" y="31"/>
                  </a:lnTo>
                  <a:lnTo>
                    <a:pt x="43" y="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cxnSp>
        <p:nvCxnSpPr>
          <p:cNvPr id="37" name="Straight Connector 36"/>
          <p:cNvCxnSpPr>
            <a:cxnSpLocks/>
          </p:cNvCxnSpPr>
          <p:nvPr/>
        </p:nvCxnSpPr>
        <p:spPr bwMode="auto">
          <a:xfrm>
            <a:off x="10754839" y="3124200"/>
            <a:ext cx="376987" cy="0"/>
          </a:xfrm>
          <a:prstGeom prst="line">
            <a:avLst/>
          </a:prstGeom>
          <a:ln w="50800" cap="rnd">
            <a:solidFill>
              <a:srgbClr val="3DE0B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5004951" y="2875002"/>
            <a:ext cx="2182098" cy="110799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8000" dirty="0">
                <a:solidFill>
                  <a:schemeClr val="bg1"/>
                </a:solidFill>
                <a:latin typeface="Segoe UI"/>
                <a:cs typeface="Segoe UI"/>
              </a:rPr>
              <a:t>引言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1119738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059A33C-752A-BA43-8624-A7768D0783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059A33C-752A-BA43-8624-A7768D0783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2B0DB00-E72B-1E44-8CB4-6C1B6C910B3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FA7E07C-F1EF-D442-8B1A-4EAA8C7489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81" t="870" b="5365"/>
          <a:stretch/>
        </p:blipFill>
        <p:spPr>
          <a:xfrm>
            <a:off x="5199529" y="1524000"/>
            <a:ext cx="6992470" cy="4724400"/>
          </a:xfrm>
          <a:custGeom>
            <a:avLst/>
            <a:gdLst>
              <a:gd name="connsiteX0" fmla="*/ 464692 w 6992470"/>
              <a:gd name="connsiteY0" fmla="*/ 0 h 4724400"/>
              <a:gd name="connsiteX1" fmla="*/ 6992470 w 6992470"/>
              <a:gd name="connsiteY1" fmla="*/ 0 h 4724400"/>
              <a:gd name="connsiteX2" fmla="*/ 6992470 w 6992470"/>
              <a:gd name="connsiteY2" fmla="*/ 4724400 h 4724400"/>
              <a:gd name="connsiteX3" fmla="*/ 464692 w 6992470"/>
              <a:gd name="connsiteY3" fmla="*/ 4724400 h 4724400"/>
              <a:gd name="connsiteX4" fmla="*/ 0 w 6992470"/>
              <a:gd name="connsiteY4" fmla="*/ 4259708 h 4724400"/>
              <a:gd name="connsiteX5" fmla="*/ 0 w 6992470"/>
              <a:gd name="connsiteY5" fmla="*/ 464692 h 4724400"/>
              <a:gd name="connsiteX6" fmla="*/ 464692 w 6992470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0" h="4724400">
                <a:moveTo>
                  <a:pt x="464692" y="0"/>
                </a:moveTo>
                <a:lnTo>
                  <a:pt x="6992470" y="0"/>
                </a:lnTo>
                <a:lnTo>
                  <a:pt x="6992470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</p:spPr>
      </p:pic>
      <p:sp>
        <p:nvSpPr>
          <p:cNvPr id="67" name="Freeform 66">
            <a:extLst>
              <a:ext uri="{FF2B5EF4-FFF2-40B4-BE49-F238E27FC236}">
                <a16:creationId xmlns:a16="http://schemas.microsoft.com/office/drawing/2014/main" id="{1B0C603A-4882-A141-B249-02C302122D5A}"/>
              </a:ext>
            </a:extLst>
          </p:cNvPr>
          <p:cNvSpPr/>
          <p:nvPr/>
        </p:nvSpPr>
        <p:spPr>
          <a:xfrm>
            <a:off x="5199530" y="1524000"/>
            <a:ext cx="6992471" cy="4724400"/>
          </a:xfrm>
          <a:custGeom>
            <a:avLst/>
            <a:gdLst>
              <a:gd name="connsiteX0" fmla="*/ 464692 w 6992471"/>
              <a:gd name="connsiteY0" fmla="*/ 0 h 4724400"/>
              <a:gd name="connsiteX1" fmla="*/ 6992471 w 6992471"/>
              <a:gd name="connsiteY1" fmla="*/ 0 h 4724400"/>
              <a:gd name="connsiteX2" fmla="*/ 6992471 w 6992471"/>
              <a:gd name="connsiteY2" fmla="*/ 4724400 h 4724400"/>
              <a:gd name="connsiteX3" fmla="*/ 464692 w 6992471"/>
              <a:gd name="connsiteY3" fmla="*/ 4724400 h 4724400"/>
              <a:gd name="connsiteX4" fmla="*/ 0 w 6992471"/>
              <a:gd name="connsiteY4" fmla="*/ 4259708 h 4724400"/>
              <a:gd name="connsiteX5" fmla="*/ 0 w 6992471"/>
              <a:gd name="connsiteY5" fmla="*/ 464692 h 4724400"/>
              <a:gd name="connsiteX6" fmla="*/ 464692 w 6992471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1" h="4724400">
                <a:moveTo>
                  <a:pt x="464692" y="0"/>
                </a:moveTo>
                <a:lnTo>
                  <a:pt x="6992471" y="0"/>
                </a:lnTo>
                <a:lnTo>
                  <a:pt x="6992471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DCDBF-D9B4-8144-B2B5-53E4A884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项目背景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FreeRTOS</a:t>
            </a:r>
            <a:endParaRPr lang="en-US" dirty="0">
              <a:latin typeface="+mj-ea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E95CD4-7028-5648-B2DC-63C00E231192}"/>
              </a:ext>
            </a:extLst>
          </p:cNvPr>
          <p:cNvSpPr/>
          <p:nvPr/>
        </p:nvSpPr>
        <p:spPr>
          <a:xfrm>
            <a:off x="4812645" y="1948070"/>
            <a:ext cx="773768" cy="387626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E259A-EE1B-FC4D-89DD-C314AF91A59E}"/>
              </a:ext>
            </a:extLst>
          </p:cNvPr>
          <p:cNvSpPr/>
          <p:nvPr/>
        </p:nvSpPr>
        <p:spPr>
          <a:xfrm>
            <a:off x="5801053" y="2123006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流行性：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是最主流的嵌入式操作系统之一，在全球范围内被广泛采用，拥有庞大的社区支持和活跃的社区生态。</a:t>
            </a:r>
            <a:endParaRPr lang="en-US" altLang="zh-C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FCDD02-B361-6442-8058-B5CC9993F834}"/>
              </a:ext>
            </a:extLst>
          </p:cNvPr>
          <p:cNvGrpSpPr/>
          <p:nvPr/>
        </p:nvGrpSpPr>
        <p:grpSpPr>
          <a:xfrm>
            <a:off x="5027285" y="2165412"/>
            <a:ext cx="344488" cy="346075"/>
            <a:chOff x="2678113" y="6364288"/>
            <a:chExt cx="344488" cy="346075"/>
          </a:xfrm>
        </p:grpSpPr>
        <p:sp>
          <p:nvSpPr>
            <p:cNvPr id="10" name="Freeform 304">
              <a:extLst>
                <a:ext uri="{FF2B5EF4-FFF2-40B4-BE49-F238E27FC236}">
                  <a16:creationId xmlns:a16="http://schemas.microsoft.com/office/drawing/2014/main" id="{3D4E553A-8151-1E45-9928-6E6260B75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Oval 305">
              <a:extLst>
                <a:ext uri="{FF2B5EF4-FFF2-40B4-BE49-F238E27FC236}">
                  <a16:creationId xmlns:a16="http://schemas.microsoft.com/office/drawing/2014/main" id="{2A3DDE9C-73EE-3848-BE6C-D7CE25E1C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857F1E2-A623-3541-9DC2-1EB44E5ECB77}"/>
              </a:ext>
            </a:extLst>
          </p:cNvPr>
          <p:cNvSpPr/>
          <p:nvPr/>
        </p:nvSpPr>
        <p:spPr>
          <a:xfrm>
            <a:off x="5801053" y="289715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功能丰富：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提供了丰富的功能，如任务管理、内存管理、同步机制等，同时还支持文件系统，满足了嵌入式系统的各种需求。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775C5E-35C9-E84C-87DF-9D25D061A814}"/>
              </a:ext>
            </a:extLst>
          </p:cNvPr>
          <p:cNvGrpSpPr/>
          <p:nvPr/>
        </p:nvGrpSpPr>
        <p:grpSpPr>
          <a:xfrm>
            <a:off x="5027285" y="2939565"/>
            <a:ext cx="344488" cy="346075"/>
            <a:chOff x="2678113" y="6364288"/>
            <a:chExt cx="344488" cy="346075"/>
          </a:xfrm>
        </p:grpSpPr>
        <p:sp>
          <p:nvSpPr>
            <p:cNvPr id="16" name="Freeform 304">
              <a:extLst>
                <a:ext uri="{FF2B5EF4-FFF2-40B4-BE49-F238E27FC236}">
                  <a16:creationId xmlns:a16="http://schemas.microsoft.com/office/drawing/2014/main" id="{F79FBDD5-C0D9-D445-84EB-DE7742506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Oval 305">
              <a:extLst>
                <a:ext uri="{FF2B5EF4-FFF2-40B4-BE49-F238E27FC236}">
                  <a16:creationId xmlns:a16="http://schemas.microsoft.com/office/drawing/2014/main" id="{B0231B76-6BD4-3C4F-9F1F-675F1836E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181C048-EBF4-6547-92A4-8AB5FDC88E62}"/>
              </a:ext>
            </a:extLst>
          </p:cNvPr>
          <p:cNvSpPr/>
          <p:nvPr/>
        </p:nvSpPr>
        <p:spPr>
          <a:xfrm>
            <a:off x="5801053" y="3671312"/>
            <a:ext cx="585754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性能优异：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实时性能出色，能够满足嵌入式系统的实时性需求。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8E1C00-6EBF-F044-87F3-A697BAD3210F}"/>
              </a:ext>
            </a:extLst>
          </p:cNvPr>
          <p:cNvGrpSpPr/>
          <p:nvPr/>
        </p:nvGrpSpPr>
        <p:grpSpPr>
          <a:xfrm>
            <a:off x="5027285" y="3713718"/>
            <a:ext cx="344488" cy="346075"/>
            <a:chOff x="2678113" y="6364288"/>
            <a:chExt cx="344488" cy="346075"/>
          </a:xfrm>
        </p:grpSpPr>
        <p:sp>
          <p:nvSpPr>
            <p:cNvPr id="21" name="Freeform 304">
              <a:extLst>
                <a:ext uri="{FF2B5EF4-FFF2-40B4-BE49-F238E27FC236}">
                  <a16:creationId xmlns:a16="http://schemas.microsoft.com/office/drawing/2014/main" id="{3A8F87EC-002E-4E4B-B551-A1634363F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Oval 305">
              <a:extLst>
                <a:ext uri="{FF2B5EF4-FFF2-40B4-BE49-F238E27FC236}">
                  <a16:creationId xmlns:a16="http://schemas.microsoft.com/office/drawing/2014/main" id="{16E3AAEA-9687-C34F-853E-50E6D883B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F52A869-F025-AA4A-B394-41D4C8F270A6}"/>
              </a:ext>
            </a:extLst>
          </p:cNvPr>
          <p:cNvSpPr/>
          <p:nvPr/>
        </p:nvSpPr>
        <p:spPr>
          <a:xfrm>
            <a:off x="5801053" y="4445465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源代码质量：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代码精简、可读性强，易于移植到各种嵌入式平台，对开发者友好。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77B881-7550-C545-B7CB-FFA1AA8B579B}"/>
              </a:ext>
            </a:extLst>
          </p:cNvPr>
          <p:cNvGrpSpPr/>
          <p:nvPr/>
        </p:nvGrpSpPr>
        <p:grpSpPr>
          <a:xfrm>
            <a:off x="5027285" y="4487871"/>
            <a:ext cx="344488" cy="346075"/>
            <a:chOff x="2678113" y="6364288"/>
            <a:chExt cx="344488" cy="346075"/>
          </a:xfrm>
        </p:grpSpPr>
        <p:sp>
          <p:nvSpPr>
            <p:cNvPr id="26" name="Freeform 304">
              <a:extLst>
                <a:ext uri="{FF2B5EF4-FFF2-40B4-BE49-F238E27FC236}">
                  <a16:creationId xmlns:a16="http://schemas.microsoft.com/office/drawing/2014/main" id="{30021830-FE88-654F-8724-691C54423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Oval 305">
              <a:extLst>
                <a:ext uri="{FF2B5EF4-FFF2-40B4-BE49-F238E27FC236}">
                  <a16:creationId xmlns:a16="http://schemas.microsoft.com/office/drawing/2014/main" id="{27E0D769-B84D-F140-93F3-F15B76C0C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6254ABA-10E2-F24D-B1C2-99A18B011CC7}"/>
              </a:ext>
            </a:extLst>
          </p:cNvPr>
          <p:cNvSpPr/>
          <p:nvPr/>
        </p:nvSpPr>
        <p:spPr>
          <a:xfrm>
            <a:off x="5801053" y="521961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版权“友好”：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的许可证商业友好，允许商业应用和修改，没有版权的后顾之忧。</a:t>
            </a:r>
            <a:endParaRPr lang="en-US" altLang="zh-C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905D9EB-8FCE-8D45-AAE8-F46ADFD4477B}"/>
              </a:ext>
            </a:extLst>
          </p:cNvPr>
          <p:cNvGrpSpPr/>
          <p:nvPr/>
        </p:nvGrpSpPr>
        <p:grpSpPr>
          <a:xfrm>
            <a:off x="5027285" y="5262025"/>
            <a:ext cx="344488" cy="346075"/>
            <a:chOff x="2678113" y="6364288"/>
            <a:chExt cx="344488" cy="346075"/>
          </a:xfrm>
        </p:grpSpPr>
        <p:sp>
          <p:nvSpPr>
            <p:cNvPr id="31" name="Freeform 304">
              <a:extLst>
                <a:ext uri="{FF2B5EF4-FFF2-40B4-BE49-F238E27FC236}">
                  <a16:creationId xmlns:a16="http://schemas.microsoft.com/office/drawing/2014/main" id="{99A22395-21DD-144A-836C-C21353555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Oval 305">
              <a:extLst>
                <a:ext uri="{FF2B5EF4-FFF2-40B4-BE49-F238E27FC236}">
                  <a16:creationId xmlns:a16="http://schemas.microsoft.com/office/drawing/2014/main" id="{0714544D-AE73-314C-AFF6-F2148A258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F3307900-46DB-A74C-9D14-A2503B792814}"/>
              </a:ext>
            </a:extLst>
          </p:cNvPr>
          <p:cNvSpPr txBox="1">
            <a:spLocks/>
          </p:cNvSpPr>
          <p:nvPr/>
        </p:nvSpPr>
        <p:spPr>
          <a:xfrm>
            <a:off x="699073" y="3693310"/>
            <a:ext cx="3067879" cy="19389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 err="1">
                <a:latin typeface="+mn-ea"/>
                <a:ea typeface="+mn-ea"/>
                <a:cs typeface="Segoe UI" panose="020B0502040204020203" pitchFamily="34" charset="0"/>
              </a:rPr>
              <a:t>FreeRTOS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是一个广泛使用的实时操作系统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(RTOS)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，专为嵌入式系统设计。它由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Richard Barry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于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2003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年首次发布并持续维护。</a:t>
            </a:r>
            <a:endParaRPr lang="en-US" altLang="zh-CN" sz="1400" b="0" dirty="0">
              <a:latin typeface="+mn-ea"/>
              <a:ea typeface="+mn-ea"/>
              <a:cs typeface="Segoe UI" panose="020B0502040204020203" pitchFamily="34" charset="0"/>
            </a:endParaRPr>
          </a:p>
          <a:p>
            <a:endParaRPr lang="en-US" altLang="zh-CN" sz="1400" b="0" dirty="0">
              <a:latin typeface="+mn-ea"/>
              <a:ea typeface="+mn-ea"/>
              <a:cs typeface="Segoe UI" panose="020B0502040204020203" pitchFamily="34" charset="0"/>
            </a:endParaRPr>
          </a:p>
          <a:p>
            <a:r>
              <a:rPr lang="en-US" altLang="zh-CN" sz="1400" b="0" dirty="0" err="1">
                <a:latin typeface="+mn-ea"/>
                <a:ea typeface="+mn-ea"/>
                <a:cs typeface="Segoe UI" panose="020B0502040204020203" pitchFamily="34" charset="0"/>
              </a:rPr>
              <a:t>FreeRTOS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以其简洁、高效、可裁剪的特点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,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在全球范围内获得了广泛的认可和应用，其优点包括但不限于右表中列出的部分：</a:t>
            </a:r>
          </a:p>
          <a:p>
            <a:endParaRPr lang="en-US" sz="1400" b="0" dirty="0">
              <a:latin typeface="+mn-ea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E01A4C2-7E06-814F-90D5-078B503B279B}"/>
              </a:ext>
            </a:extLst>
          </p:cNvPr>
          <p:cNvCxnSpPr/>
          <p:nvPr/>
        </p:nvCxnSpPr>
        <p:spPr>
          <a:xfrm>
            <a:off x="5801053" y="272552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A3160E5-25D5-CC4F-A151-9C9B1864C655}"/>
              </a:ext>
            </a:extLst>
          </p:cNvPr>
          <p:cNvCxnSpPr/>
          <p:nvPr/>
        </p:nvCxnSpPr>
        <p:spPr>
          <a:xfrm>
            <a:off x="5801053" y="3499679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DCBE732-26CA-3C40-AD13-C3442DBE712F}"/>
              </a:ext>
            </a:extLst>
          </p:cNvPr>
          <p:cNvCxnSpPr/>
          <p:nvPr/>
        </p:nvCxnSpPr>
        <p:spPr>
          <a:xfrm>
            <a:off x="5801053" y="4273832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BA45689-F142-C74B-8792-F7E07AEB8736}"/>
              </a:ext>
            </a:extLst>
          </p:cNvPr>
          <p:cNvCxnSpPr/>
          <p:nvPr/>
        </p:nvCxnSpPr>
        <p:spPr>
          <a:xfrm>
            <a:off x="5801053" y="504798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卡通画&#10;&#10;中度可信度描述已自动生成">
            <a:extLst>
              <a:ext uri="{FF2B5EF4-FFF2-40B4-BE49-F238E27FC236}">
                <a16:creationId xmlns:a16="http://schemas.microsoft.com/office/drawing/2014/main" id="{73FFD281-54B7-CD9A-22C4-D54772CD47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41" y="1755468"/>
            <a:ext cx="3273542" cy="124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65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059A33C-752A-BA43-8624-A7768D0783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059A33C-752A-BA43-8624-A7768D0783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2B0DB00-E72B-1E44-8CB4-6C1B6C910B3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FA7E07C-F1EF-D442-8B1A-4EAA8C7489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81" t="870" b="5365"/>
          <a:stretch/>
        </p:blipFill>
        <p:spPr>
          <a:xfrm>
            <a:off x="5199529" y="1524000"/>
            <a:ext cx="6992470" cy="4724400"/>
          </a:xfrm>
          <a:custGeom>
            <a:avLst/>
            <a:gdLst>
              <a:gd name="connsiteX0" fmla="*/ 464692 w 6992470"/>
              <a:gd name="connsiteY0" fmla="*/ 0 h 4724400"/>
              <a:gd name="connsiteX1" fmla="*/ 6992470 w 6992470"/>
              <a:gd name="connsiteY1" fmla="*/ 0 h 4724400"/>
              <a:gd name="connsiteX2" fmla="*/ 6992470 w 6992470"/>
              <a:gd name="connsiteY2" fmla="*/ 4724400 h 4724400"/>
              <a:gd name="connsiteX3" fmla="*/ 464692 w 6992470"/>
              <a:gd name="connsiteY3" fmla="*/ 4724400 h 4724400"/>
              <a:gd name="connsiteX4" fmla="*/ 0 w 6992470"/>
              <a:gd name="connsiteY4" fmla="*/ 4259708 h 4724400"/>
              <a:gd name="connsiteX5" fmla="*/ 0 w 6992470"/>
              <a:gd name="connsiteY5" fmla="*/ 464692 h 4724400"/>
              <a:gd name="connsiteX6" fmla="*/ 464692 w 6992470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0" h="4724400">
                <a:moveTo>
                  <a:pt x="464692" y="0"/>
                </a:moveTo>
                <a:lnTo>
                  <a:pt x="6992470" y="0"/>
                </a:lnTo>
                <a:lnTo>
                  <a:pt x="6992470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</p:spPr>
      </p:pic>
      <p:sp>
        <p:nvSpPr>
          <p:cNvPr id="67" name="Freeform 66">
            <a:extLst>
              <a:ext uri="{FF2B5EF4-FFF2-40B4-BE49-F238E27FC236}">
                <a16:creationId xmlns:a16="http://schemas.microsoft.com/office/drawing/2014/main" id="{1B0C603A-4882-A141-B249-02C302122D5A}"/>
              </a:ext>
            </a:extLst>
          </p:cNvPr>
          <p:cNvSpPr/>
          <p:nvPr/>
        </p:nvSpPr>
        <p:spPr>
          <a:xfrm>
            <a:off x="5199530" y="1524000"/>
            <a:ext cx="6992471" cy="4724400"/>
          </a:xfrm>
          <a:custGeom>
            <a:avLst/>
            <a:gdLst>
              <a:gd name="connsiteX0" fmla="*/ 464692 w 6992471"/>
              <a:gd name="connsiteY0" fmla="*/ 0 h 4724400"/>
              <a:gd name="connsiteX1" fmla="*/ 6992471 w 6992471"/>
              <a:gd name="connsiteY1" fmla="*/ 0 h 4724400"/>
              <a:gd name="connsiteX2" fmla="*/ 6992471 w 6992471"/>
              <a:gd name="connsiteY2" fmla="*/ 4724400 h 4724400"/>
              <a:gd name="connsiteX3" fmla="*/ 464692 w 6992471"/>
              <a:gd name="connsiteY3" fmla="*/ 4724400 h 4724400"/>
              <a:gd name="connsiteX4" fmla="*/ 0 w 6992471"/>
              <a:gd name="connsiteY4" fmla="*/ 4259708 h 4724400"/>
              <a:gd name="connsiteX5" fmla="*/ 0 w 6992471"/>
              <a:gd name="connsiteY5" fmla="*/ 464692 h 4724400"/>
              <a:gd name="connsiteX6" fmla="*/ 464692 w 6992471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1" h="4724400">
                <a:moveTo>
                  <a:pt x="464692" y="0"/>
                </a:moveTo>
                <a:lnTo>
                  <a:pt x="6992471" y="0"/>
                </a:lnTo>
                <a:lnTo>
                  <a:pt x="6992471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DCDBF-D9B4-8144-B2B5-53E4A884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项目背景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——Rust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E95CD4-7028-5648-B2DC-63C00E231192}"/>
              </a:ext>
            </a:extLst>
          </p:cNvPr>
          <p:cNvSpPr/>
          <p:nvPr/>
        </p:nvSpPr>
        <p:spPr>
          <a:xfrm>
            <a:off x="4812645" y="1948070"/>
            <a:ext cx="773768" cy="387626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E259A-EE1B-FC4D-89DD-C314AF91A59E}"/>
              </a:ext>
            </a:extLst>
          </p:cNvPr>
          <p:cNvSpPr/>
          <p:nvPr/>
        </p:nvSpPr>
        <p:spPr>
          <a:xfrm>
            <a:off x="5801053" y="2123006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内存安全性：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通过所有权系统、借用检查器和生命周期管理等机制，在编译时避免了诸多内存安全问题，如空指针、野指针、数据竞争等。</a:t>
            </a:r>
            <a:endParaRPr lang="en-US" altLang="zh-C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FCDD02-B361-6442-8058-B5CC9993F834}"/>
              </a:ext>
            </a:extLst>
          </p:cNvPr>
          <p:cNvGrpSpPr/>
          <p:nvPr/>
        </p:nvGrpSpPr>
        <p:grpSpPr>
          <a:xfrm>
            <a:off x="5027285" y="2165412"/>
            <a:ext cx="344488" cy="346075"/>
            <a:chOff x="2678113" y="6364288"/>
            <a:chExt cx="344488" cy="346075"/>
          </a:xfrm>
        </p:grpSpPr>
        <p:sp>
          <p:nvSpPr>
            <p:cNvPr id="10" name="Freeform 304">
              <a:extLst>
                <a:ext uri="{FF2B5EF4-FFF2-40B4-BE49-F238E27FC236}">
                  <a16:creationId xmlns:a16="http://schemas.microsoft.com/office/drawing/2014/main" id="{3D4E553A-8151-1E45-9928-6E6260B75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Oval 305">
              <a:extLst>
                <a:ext uri="{FF2B5EF4-FFF2-40B4-BE49-F238E27FC236}">
                  <a16:creationId xmlns:a16="http://schemas.microsoft.com/office/drawing/2014/main" id="{2A3DDE9C-73EE-3848-BE6C-D7CE25E1C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857F1E2-A623-3541-9DC2-1EB44E5ECB77}"/>
              </a:ext>
            </a:extLst>
          </p:cNvPr>
          <p:cNvSpPr/>
          <p:nvPr/>
        </p:nvSpPr>
        <p:spPr>
          <a:xfrm>
            <a:off x="5801053" y="289715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并发性：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内置了轻量级的线程模型和消息传递机制，使并发编程更加容易和安全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775C5E-35C9-E84C-87DF-9D25D061A814}"/>
              </a:ext>
            </a:extLst>
          </p:cNvPr>
          <p:cNvGrpSpPr/>
          <p:nvPr/>
        </p:nvGrpSpPr>
        <p:grpSpPr>
          <a:xfrm>
            <a:off x="5027285" y="2939565"/>
            <a:ext cx="344488" cy="346075"/>
            <a:chOff x="2678113" y="6364288"/>
            <a:chExt cx="344488" cy="346075"/>
          </a:xfrm>
        </p:grpSpPr>
        <p:sp>
          <p:nvSpPr>
            <p:cNvPr id="16" name="Freeform 304">
              <a:extLst>
                <a:ext uri="{FF2B5EF4-FFF2-40B4-BE49-F238E27FC236}">
                  <a16:creationId xmlns:a16="http://schemas.microsoft.com/office/drawing/2014/main" id="{F79FBDD5-C0D9-D445-84EB-DE7742506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Oval 305">
              <a:extLst>
                <a:ext uri="{FF2B5EF4-FFF2-40B4-BE49-F238E27FC236}">
                  <a16:creationId xmlns:a16="http://schemas.microsoft.com/office/drawing/2014/main" id="{B0231B76-6BD4-3C4F-9F1F-675F1836E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181C048-EBF4-6547-92A4-8AB5FDC88E62}"/>
              </a:ext>
            </a:extLst>
          </p:cNvPr>
          <p:cNvSpPr/>
          <p:nvPr/>
        </p:nvSpPr>
        <p:spPr>
          <a:xfrm>
            <a:off x="5801053" y="3671312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性能：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的性能与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C/C++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相当，甚至在某些情况下更好。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通过零成本抽象和内联优化等技术实现了更高的性能。</a:t>
            </a:r>
            <a:endParaRPr lang="en-US" altLang="zh-C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8E1C00-6EBF-F044-87F3-A697BAD3210F}"/>
              </a:ext>
            </a:extLst>
          </p:cNvPr>
          <p:cNvGrpSpPr/>
          <p:nvPr/>
        </p:nvGrpSpPr>
        <p:grpSpPr>
          <a:xfrm>
            <a:off x="5027285" y="3713718"/>
            <a:ext cx="344488" cy="346075"/>
            <a:chOff x="2678113" y="6364288"/>
            <a:chExt cx="344488" cy="346075"/>
          </a:xfrm>
        </p:grpSpPr>
        <p:sp>
          <p:nvSpPr>
            <p:cNvPr id="21" name="Freeform 304">
              <a:extLst>
                <a:ext uri="{FF2B5EF4-FFF2-40B4-BE49-F238E27FC236}">
                  <a16:creationId xmlns:a16="http://schemas.microsoft.com/office/drawing/2014/main" id="{3A8F87EC-002E-4E4B-B551-A1634363F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Oval 305">
              <a:extLst>
                <a:ext uri="{FF2B5EF4-FFF2-40B4-BE49-F238E27FC236}">
                  <a16:creationId xmlns:a16="http://schemas.microsoft.com/office/drawing/2014/main" id="{16E3AAEA-9687-C34F-853E-50E6D883B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F52A869-F025-AA4A-B394-41D4C8F270A6}"/>
              </a:ext>
            </a:extLst>
          </p:cNvPr>
          <p:cNvSpPr/>
          <p:nvPr/>
        </p:nvSpPr>
        <p:spPr>
          <a:xfrm>
            <a:off x="5801053" y="4445465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模式匹配：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拥有强大的模式匹配功能，可用于处理复杂的数据结构和状态转换，使代码更加清晰和可维护。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77B881-7550-C545-B7CB-FFA1AA8B579B}"/>
              </a:ext>
            </a:extLst>
          </p:cNvPr>
          <p:cNvGrpSpPr/>
          <p:nvPr/>
        </p:nvGrpSpPr>
        <p:grpSpPr>
          <a:xfrm>
            <a:off x="5027285" y="4487871"/>
            <a:ext cx="344488" cy="346075"/>
            <a:chOff x="2678113" y="6364288"/>
            <a:chExt cx="344488" cy="346075"/>
          </a:xfrm>
        </p:grpSpPr>
        <p:sp>
          <p:nvSpPr>
            <p:cNvPr id="26" name="Freeform 304">
              <a:extLst>
                <a:ext uri="{FF2B5EF4-FFF2-40B4-BE49-F238E27FC236}">
                  <a16:creationId xmlns:a16="http://schemas.microsoft.com/office/drawing/2014/main" id="{30021830-FE88-654F-8724-691C54423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Oval 305">
              <a:extLst>
                <a:ext uri="{FF2B5EF4-FFF2-40B4-BE49-F238E27FC236}">
                  <a16:creationId xmlns:a16="http://schemas.microsoft.com/office/drawing/2014/main" id="{27E0D769-B84D-F140-93F3-F15B76C0C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6254ABA-10E2-F24D-B1C2-99A18B011CC7}"/>
              </a:ext>
            </a:extLst>
          </p:cNvPr>
          <p:cNvSpPr/>
          <p:nvPr/>
        </p:nvSpPr>
        <p:spPr>
          <a:xfrm>
            <a:off x="5801053" y="521961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生态系统：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拥有活跃的社区和丰富的库，可以轻松地与其他语言进行集成，并提供各种功能强大的工具和框架，如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Cargo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构建系统等。</a:t>
            </a:r>
            <a:endParaRPr lang="en-US" altLang="zh-C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905D9EB-8FCE-8D45-AAE8-F46ADFD4477B}"/>
              </a:ext>
            </a:extLst>
          </p:cNvPr>
          <p:cNvGrpSpPr/>
          <p:nvPr/>
        </p:nvGrpSpPr>
        <p:grpSpPr>
          <a:xfrm>
            <a:off x="5027285" y="5262025"/>
            <a:ext cx="344488" cy="346075"/>
            <a:chOff x="2678113" y="6364288"/>
            <a:chExt cx="344488" cy="346075"/>
          </a:xfrm>
        </p:grpSpPr>
        <p:sp>
          <p:nvSpPr>
            <p:cNvPr id="31" name="Freeform 304">
              <a:extLst>
                <a:ext uri="{FF2B5EF4-FFF2-40B4-BE49-F238E27FC236}">
                  <a16:creationId xmlns:a16="http://schemas.microsoft.com/office/drawing/2014/main" id="{99A22395-21DD-144A-836C-C21353555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Oval 305">
              <a:extLst>
                <a:ext uri="{FF2B5EF4-FFF2-40B4-BE49-F238E27FC236}">
                  <a16:creationId xmlns:a16="http://schemas.microsoft.com/office/drawing/2014/main" id="{0714544D-AE73-314C-AFF6-F2148A258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F3307900-46DB-A74C-9D14-A2503B792814}"/>
              </a:ext>
            </a:extLst>
          </p:cNvPr>
          <p:cNvSpPr txBox="1">
            <a:spLocks/>
          </p:cNvSpPr>
          <p:nvPr/>
        </p:nvSpPr>
        <p:spPr>
          <a:xfrm>
            <a:off x="699073" y="3693311"/>
            <a:ext cx="3067879" cy="19389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Rust 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是一门系统级别的编程语言，它旨在解决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C/C++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等语言在系统级编程中常见的安全性和并发性等问题。</a:t>
            </a:r>
          </a:p>
          <a:p>
            <a:endParaRPr lang="zh-CN" altLang="en-US" sz="1400" b="0" dirty="0">
              <a:latin typeface="+mn-ea"/>
              <a:ea typeface="+mn-ea"/>
              <a:cs typeface="Segoe UI" panose="020B0502040204020203" pitchFamily="34" charset="0"/>
            </a:endParaRPr>
          </a:p>
          <a:p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传统的系统级编程语言如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C/C++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在处理内存安全性和并发性时存在许多挑战，如空指针、数据竞争等问题。而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的设计目标之一是通过强大的类型系统和所有权机制解决这些问题，提高代码的安全性和可靠性。</a:t>
            </a:r>
            <a:endParaRPr lang="en-US" sz="1400" b="0" dirty="0">
              <a:latin typeface="+mn-ea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E01A4C2-7E06-814F-90D5-078B503B279B}"/>
              </a:ext>
            </a:extLst>
          </p:cNvPr>
          <p:cNvCxnSpPr/>
          <p:nvPr/>
        </p:nvCxnSpPr>
        <p:spPr>
          <a:xfrm>
            <a:off x="5801053" y="272552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A3160E5-25D5-CC4F-A151-9C9B1864C655}"/>
              </a:ext>
            </a:extLst>
          </p:cNvPr>
          <p:cNvCxnSpPr/>
          <p:nvPr/>
        </p:nvCxnSpPr>
        <p:spPr>
          <a:xfrm>
            <a:off x="5801053" y="3499679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DCBE732-26CA-3C40-AD13-C3442DBE712F}"/>
              </a:ext>
            </a:extLst>
          </p:cNvPr>
          <p:cNvCxnSpPr/>
          <p:nvPr/>
        </p:nvCxnSpPr>
        <p:spPr>
          <a:xfrm>
            <a:off x="5801053" y="4273832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BA45689-F142-C74B-8792-F7E07AEB8736}"/>
              </a:ext>
            </a:extLst>
          </p:cNvPr>
          <p:cNvCxnSpPr/>
          <p:nvPr/>
        </p:nvCxnSpPr>
        <p:spPr>
          <a:xfrm>
            <a:off x="5801053" y="504798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E75AEC2-22B9-9F14-7A03-CA892FF19C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07" y="1443562"/>
            <a:ext cx="1981054" cy="198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1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1644F3C-3971-B246-A508-6DEAE3788DE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1644F3C-3971-B246-A508-6DEAE3788D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2FC832B-262B-0045-9A84-CB48A3F0CD2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0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26B03E70-A7B4-C941-91C0-B005DFA993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98" r="11590"/>
          <a:stretch>
            <a:fillRect/>
          </a:stretch>
        </p:blipFill>
        <p:spPr>
          <a:xfrm>
            <a:off x="533400" y="577516"/>
            <a:ext cx="3984951" cy="6280484"/>
          </a:xfrm>
          <a:custGeom>
            <a:avLst/>
            <a:gdLst>
              <a:gd name="connsiteX0" fmla="*/ 440058 w 3984951"/>
              <a:gd name="connsiteY0" fmla="*/ 0 h 6280484"/>
              <a:gd name="connsiteX1" fmla="*/ 3544893 w 3984951"/>
              <a:gd name="connsiteY1" fmla="*/ 0 h 6280484"/>
              <a:gd name="connsiteX2" fmla="*/ 3984951 w 3984951"/>
              <a:gd name="connsiteY2" fmla="*/ 440058 h 6280484"/>
              <a:gd name="connsiteX3" fmla="*/ 3984951 w 3984951"/>
              <a:gd name="connsiteY3" fmla="*/ 6280484 h 6280484"/>
              <a:gd name="connsiteX4" fmla="*/ 0 w 3984951"/>
              <a:gd name="connsiteY4" fmla="*/ 6280484 h 6280484"/>
              <a:gd name="connsiteX5" fmla="*/ 0 w 3984951"/>
              <a:gd name="connsiteY5" fmla="*/ 440058 h 6280484"/>
              <a:gd name="connsiteX6" fmla="*/ 440058 w 3984951"/>
              <a:gd name="connsiteY6" fmla="*/ 0 h 628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84951" h="6280484">
                <a:moveTo>
                  <a:pt x="440058" y="0"/>
                </a:moveTo>
                <a:lnTo>
                  <a:pt x="3544893" y="0"/>
                </a:lnTo>
                <a:cubicBezTo>
                  <a:pt x="3787930" y="0"/>
                  <a:pt x="3984951" y="197021"/>
                  <a:pt x="3984951" y="440058"/>
                </a:cubicBezTo>
                <a:lnTo>
                  <a:pt x="3984951" y="6280484"/>
                </a:lnTo>
                <a:lnTo>
                  <a:pt x="0" y="6280484"/>
                </a:lnTo>
                <a:lnTo>
                  <a:pt x="0" y="440058"/>
                </a:lnTo>
                <a:cubicBezTo>
                  <a:pt x="0" y="197021"/>
                  <a:pt x="197021" y="0"/>
                  <a:pt x="440058" y="0"/>
                </a:cubicBezTo>
                <a:close/>
              </a:path>
            </a:pathLst>
          </a:cu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DE12DAF-15F0-8345-86E8-9609C6236D69}"/>
              </a:ext>
            </a:extLst>
          </p:cNvPr>
          <p:cNvSpPr/>
          <p:nvPr/>
        </p:nvSpPr>
        <p:spPr>
          <a:xfrm>
            <a:off x="5061912" y="1728956"/>
            <a:ext cx="2068175" cy="42236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D02E6FB-4036-3246-95E3-D2C9EDFC0C50}"/>
              </a:ext>
            </a:extLst>
          </p:cNvPr>
          <p:cNvSpPr/>
          <p:nvPr/>
        </p:nvSpPr>
        <p:spPr>
          <a:xfrm>
            <a:off x="5061912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ound Same Side Corner Rectangle 4">
            <a:extLst>
              <a:ext uri="{FF2B5EF4-FFF2-40B4-BE49-F238E27FC236}">
                <a16:creationId xmlns:a16="http://schemas.microsoft.com/office/drawing/2014/main" id="{189F0E56-B602-C54F-9D19-077D7956E697}"/>
              </a:ext>
            </a:extLst>
          </p:cNvPr>
          <p:cNvSpPr/>
          <p:nvPr/>
        </p:nvSpPr>
        <p:spPr>
          <a:xfrm>
            <a:off x="533400" y="577516"/>
            <a:ext cx="3984951" cy="6280484"/>
          </a:xfrm>
          <a:prstGeom prst="round2SameRect">
            <a:avLst>
              <a:gd name="adj1" fmla="val 11043"/>
              <a:gd name="adj2" fmla="val 0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B182E3-0CE6-B948-8C59-7C39E524A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009" y="2290552"/>
            <a:ext cx="3342684" cy="1218795"/>
          </a:xfrm>
        </p:spPr>
        <p:txBody>
          <a:bodyPr wrap="square" lIns="0" tIns="0" rIns="0" bIns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项目目标</a:t>
            </a:r>
            <a:br>
              <a:rPr lang="en-US" altLang="zh-CN" sz="4000" dirty="0">
                <a:solidFill>
                  <a:schemeClr val="bg1"/>
                </a:solidFill>
              </a:rPr>
            </a:br>
            <a:r>
              <a:rPr lang="en-US" altLang="zh-CN" sz="2400" dirty="0">
                <a:solidFill>
                  <a:schemeClr val="bg1"/>
                </a:solidFill>
              </a:rPr>
              <a:t>——</a:t>
            </a:r>
            <a:r>
              <a:rPr lang="zh-CN" altLang="en-US" sz="2400" dirty="0">
                <a:solidFill>
                  <a:schemeClr val="bg1"/>
                </a:solidFill>
              </a:rPr>
              <a:t>用 </a:t>
            </a:r>
            <a:r>
              <a:rPr lang="en-US" altLang="zh-CN" sz="2400" dirty="0">
                <a:solidFill>
                  <a:schemeClr val="bg1"/>
                </a:solidFill>
              </a:rPr>
              <a:t>Rust </a:t>
            </a:r>
            <a:r>
              <a:rPr lang="zh-CN" altLang="en-US" sz="2400" dirty="0">
                <a:solidFill>
                  <a:schemeClr val="bg1"/>
                </a:solidFill>
              </a:rPr>
              <a:t>改写 </a:t>
            </a:r>
            <a:r>
              <a:rPr lang="en-US" altLang="zh-CN" sz="2400" dirty="0" err="1">
                <a:solidFill>
                  <a:schemeClr val="bg1"/>
                </a:solidFill>
              </a:rPr>
              <a:t>FreeRTOS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zh-CN" altLang="en-US" sz="2400" dirty="0">
                <a:solidFill>
                  <a:schemeClr val="bg1"/>
                </a:solidFill>
              </a:rPr>
              <a:t>并支持 </a:t>
            </a:r>
            <a:r>
              <a:rPr lang="en-US" altLang="zh-CN" sz="2400" dirty="0">
                <a:solidFill>
                  <a:schemeClr val="bg1"/>
                </a:solidFill>
              </a:rPr>
              <a:t>MMU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B1AFD5A-A0A3-9B4B-8910-16FE1C651A58}"/>
              </a:ext>
            </a:extLst>
          </p:cNvPr>
          <p:cNvSpPr/>
          <p:nvPr/>
        </p:nvSpPr>
        <p:spPr>
          <a:xfrm>
            <a:off x="1126958" y="0"/>
            <a:ext cx="1799122" cy="2113750"/>
          </a:xfrm>
          <a:custGeom>
            <a:avLst/>
            <a:gdLst>
              <a:gd name="connsiteX0" fmla="*/ 0 w 1799122"/>
              <a:gd name="connsiteY0" fmla="*/ 0 h 2113750"/>
              <a:gd name="connsiteX1" fmla="*/ 1799122 w 1799122"/>
              <a:gd name="connsiteY1" fmla="*/ 0 h 2113750"/>
              <a:gd name="connsiteX2" fmla="*/ 1799122 w 1799122"/>
              <a:gd name="connsiteY2" fmla="*/ 1214189 h 2113750"/>
              <a:gd name="connsiteX3" fmla="*/ 899561 w 1799122"/>
              <a:gd name="connsiteY3" fmla="*/ 2113750 h 2113750"/>
              <a:gd name="connsiteX4" fmla="*/ 0 w 1799122"/>
              <a:gd name="connsiteY4" fmla="*/ 1214189 h 211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122" h="2113750">
                <a:moveTo>
                  <a:pt x="0" y="0"/>
                </a:moveTo>
                <a:lnTo>
                  <a:pt x="1799122" y="0"/>
                </a:lnTo>
                <a:lnTo>
                  <a:pt x="1799122" y="1214189"/>
                </a:lnTo>
                <a:cubicBezTo>
                  <a:pt x="1799122" y="1711003"/>
                  <a:pt x="1396375" y="2113750"/>
                  <a:pt x="899561" y="2113750"/>
                </a:cubicBezTo>
                <a:cubicBezTo>
                  <a:pt x="402747" y="2113750"/>
                  <a:pt x="0" y="1711003"/>
                  <a:pt x="0" y="1214189"/>
                </a:cubicBez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0BE93C-11C0-4A47-B60C-5F4944A295A9}"/>
              </a:ext>
            </a:extLst>
          </p:cNvPr>
          <p:cNvSpPr txBox="1">
            <a:spLocks/>
          </p:cNvSpPr>
          <p:nvPr/>
        </p:nvSpPr>
        <p:spPr>
          <a:xfrm>
            <a:off x="970009" y="3958050"/>
            <a:ext cx="2727296" cy="116102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选择 </a:t>
            </a:r>
            <a:r>
              <a:rPr lang="en-US" altLang="zh-CN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Rust: </a:t>
            </a:r>
          </a:p>
          <a:p>
            <a:pPr>
              <a:lnSpc>
                <a:spcPct val="120000"/>
              </a:lnSpc>
            </a:pPr>
            <a:r>
              <a:rPr lang="zh-CN" altLang="en-US" sz="1600" b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内存安全和并发优势</a:t>
            </a:r>
            <a:endParaRPr lang="en-US" altLang="zh-CN" sz="1600" b="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添加</a:t>
            </a:r>
            <a:r>
              <a:rPr lang="en-US" altLang="zh-CN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MMU: </a:t>
            </a:r>
          </a:p>
          <a:p>
            <a:pPr>
              <a:lnSpc>
                <a:spcPct val="120000"/>
              </a:lnSpc>
            </a:pPr>
            <a:r>
              <a:rPr lang="zh-CN" altLang="en-US" sz="1600" b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增强内存管理和安全性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2A98D8-E0E1-9B45-AC15-21488115704F}"/>
              </a:ext>
            </a:extLst>
          </p:cNvPr>
          <p:cNvCxnSpPr>
            <a:cxnSpLocks/>
          </p:cNvCxnSpPr>
          <p:nvPr/>
        </p:nvCxnSpPr>
        <p:spPr>
          <a:xfrm>
            <a:off x="900628" y="3662964"/>
            <a:ext cx="2231409" cy="4616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AEEB8D4-22DD-6446-B6C7-FCBFFA88D589}"/>
              </a:ext>
            </a:extLst>
          </p:cNvPr>
          <p:cNvSpPr/>
          <p:nvPr/>
        </p:nvSpPr>
        <p:spPr>
          <a:xfrm>
            <a:off x="7345124" y="1728956"/>
            <a:ext cx="2068175" cy="42236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DC272A5-C260-9A46-B74D-43FB2EE956C9}"/>
              </a:ext>
            </a:extLst>
          </p:cNvPr>
          <p:cNvSpPr/>
          <p:nvPr/>
        </p:nvSpPr>
        <p:spPr>
          <a:xfrm>
            <a:off x="9628336" y="1728956"/>
            <a:ext cx="2068175" cy="42236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4431F6F-E608-9243-A506-DD02644F460F}"/>
              </a:ext>
            </a:extLst>
          </p:cNvPr>
          <p:cNvSpPr/>
          <p:nvPr/>
        </p:nvSpPr>
        <p:spPr>
          <a:xfrm>
            <a:off x="5567562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7B78A43-516E-E44E-9589-344FC3D26E35}"/>
              </a:ext>
            </a:extLst>
          </p:cNvPr>
          <p:cNvSpPr txBox="1">
            <a:spLocks/>
          </p:cNvSpPr>
          <p:nvPr/>
        </p:nvSpPr>
        <p:spPr>
          <a:xfrm>
            <a:off x="5437745" y="2507791"/>
            <a:ext cx="1545122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所有权机制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E4CC1E5-EB9C-4441-99F6-B33F83468C8C}"/>
              </a:ext>
            </a:extLst>
          </p:cNvPr>
          <p:cNvSpPr txBox="1">
            <a:spLocks/>
          </p:cNvSpPr>
          <p:nvPr/>
        </p:nvSpPr>
        <p:spPr>
          <a:xfrm>
            <a:off x="5277427" y="3472116"/>
            <a:ext cx="1637145" cy="232679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确保了内存安全，防止了缓冲区溢出、越界访问等常见的内存错误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=&gt;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 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要求我们在编写代码时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必须仔细思考内存的使用和分配，防止代码中出现未预料到的更改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从而影响代码的正确性和安全性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E2774FE-0088-DB4C-8985-D04E85814181}"/>
              </a:ext>
            </a:extLst>
          </p:cNvPr>
          <p:cNvSpPr/>
          <p:nvPr/>
        </p:nvSpPr>
        <p:spPr>
          <a:xfrm>
            <a:off x="7345124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E9E1B07-CFB2-CB44-AA40-B262B6266BA0}"/>
              </a:ext>
            </a:extLst>
          </p:cNvPr>
          <p:cNvSpPr/>
          <p:nvPr/>
        </p:nvSpPr>
        <p:spPr>
          <a:xfrm>
            <a:off x="7850774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D74CB8D0-7735-A741-A252-FD08F94DBAAA}"/>
              </a:ext>
            </a:extLst>
          </p:cNvPr>
          <p:cNvSpPr txBox="1">
            <a:spLocks/>
          </p:cNvSpPr>
          <p:nvPr/>
        </p:nvSpPr>
        <p:spPr>
          <a:xfrm>
            <a:off x="7614204" y="2467756"/>
            <a:ext cx="1545122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生命周期管理与借用规则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3436D069-1AB9-6F40-8997-EC30507B6AED}"/>
              </a:ext>
            </a:extLst>
          </p:cNvPr>
          <p:cNvSpPr txBox="1">
            <a:spLocks/>
          </p:cNvSpPr>
          <p:nvPr/>
        </p:nvSpPr>
        <p:spPr>
          <a:xfrm>
            <a:off x="7560639" y="3472116"/>
            <a:ext cx="1637145" cy="213289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提供了丰富的生命周期管理功能和借用规则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=&gt; 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要求我们在编写代码时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必须考虑数据的有效期和访问权限，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提升代码的安全性，增强软件的可维护性和可读性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97A1025-BFA9-D44F-B8B4-07C05BBB38C2}"/>
              </a:ext>
            </a:extLst>
          </p:cNvPr>
          <p:cNvSpPr/>
          <p:nvPr/>
        </p:nvSpPr>
        <p:spPr>
          <a:xfrm>
            <a:off x="9628336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394E852-4291-E145-B46F-A9228A724827}"/>
              </a:ext>
            </a:extLst>
          </p:cNvPr>
          <p:cNvSpPr/>
          <p:nvPr/>
        </p:nvSpPr>
        <p:spPr>
          <a:xfrm>
            <a:off x="10133986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AEB8D0D9-E517-A842-BB02-2F4AC4C6E358}"/>
              </a:ext>
            </a:extLst>
          </p:cNvPr>
          <p:cNvSpPr txBox="1">
            <a:spLocks/>
          </p:cNvSpPr>
          <p:nvPr/>
        </p:nvSpPr>
        <p:spPr>
          <a:xfrm>
            <a:off x="9897416" y="2467756"/>
            <a:ext cx="1545122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类型安全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与借用检查器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02656AB-C83F-5543-B87E-A8F37FB616DA}"/>
              </a:ext>
            </a:extLst>
          </p:cNvPr>
          <p:cNvSpPr txBox="1">
            <a:spLocks/>
          </p:cNvSpPr>
          <p:nvPr/>
        </p:nvSpPr>
        <p:spPr>
          <a:xfrm>
            <a:off x="9843851" y="3472116"/>
            <a:ext cx="1637145" cy="213289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的借用检查器保证了代码的类型安全，能够在编译时期就发现潜在的类型错误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=&gt;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 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要求我们在编写代码时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必须严格遵守类型规则，确保数据类型的正确匹配，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以避免程序在运行时期的类型错误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B7A7660-AE03-6A49-AD3A-5AA418A3EB6D}"/>
              </a:ext>
            </a:extLst>
          </p:cNvPr>
          <p:cNvGrpSpPr/>
          <p:nvPr/>
        </p:nvGrpSpPr>
        <p:grpSpPr>
          <a:xfrm>
            <a:off x="1592592" y="803209"/>
            <a:ext cx="867854" cy="831182"/>
            <a:chOff x="2684463" y="3278188"/>
            <a:chExt cx="338137" cy="323850"/>
          </a:xfrm>
        </p:grpSpPr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90A34E97-3578-0C4D-ABD9-4E460E48F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463" y="3535363"/>
              <a:ext cx="269875" cy="66675"/>
            </a:xfrm>
            <a:custGeom>
              <a:avLst/>
              <a:gdLst>
                <a:gd name="T0" fmla="*/ 72 w 72"/>
                <a:gd name="T1" fmla="*/ 18 h 18"/>
                <a:gd name="T2" fmla="*/ 36 w 72"/>
                <a:gd name="T3" fmla="*/ 0 h 18"/>
                <a:gd name="T4" fmla="*/ 0 w 72"/>
                <a:gd name="T5" fmla="*/ 18 h 18"/>
                <a:gd name="T6" fmla="*/ 72 w 7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18">
                  <a:moveTo>
                    <a:pt x="72" y="18"/>
                  </a:moveTo>
                  <a:cubicBezTo>
                    <a:pt x="72" y="4"/>
                    <a:pt x="51" y="0"/>
                    <a:pt x="36" y="0"/>
                  </a:cubicBezTo>
                  <a:cubicBezTo>
                    <a:pt x="21" y="0"/>
                    <a:pt x="0" y="4"/>
                    <a:pt x="0" y="18"/>
                  </a:cubicBezTo>
                  <a:lnTo>
                    <a:pt x="72" y="18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E665ABD-45D1-8444-A8F8-7A2112A34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013" y="3376613"/>
              <a:ext cx="90488" cy="161925"/>
            </a:xfrm>
            <a:custGeom>
              <a:avLst/>
              <a:gdLst>
                <a:gd name="T0" fmla="*/ 0 w 57"/>
                <a:gd name="T1" fmla="*/ 102 h 102"/>
                <a:gd name="T2" fmla="*/ 57 w 57"/>
                <a:gd name="T3" fmla="*/ 0 h 102"/>
                <a:gd name="T4" fmla="*/ 52 w 57"/>
                <a:gd name="T5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102">
                  <a:moveTo>
                    <a:pt x="0" y="102"/>
                  </a:moveTo>
                  <a:lnTo>
                    <a:pt x="57" y="0"/>
                  </a:lnTo>
                  <a:lnTo>
                    <a:pt x="52" y="100"/>
                  </a:lnTo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1AB8F87-4067-5148-A037-D7BCA7391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2400" y="3338513"/>
              <a:ext cx="165100" cy="76200"/>
            </a:xfrm>
            <a:custGeom>
              <a:avLst/>
              <a:gdLst>
                <a:gd name="T0" fmla="*/ 44 w 44"/>
                <a:gd name="T1" fmla="*/ 10 h 20"/>
                <a:gd name="T2" fmla="*/ 0 w 44"/>
                <a:gd name="T3" fmla="*/ 19 h 20"/>
                <a:gd name="T4" fmla="*/ 44 w 44"/>
                <a:gd name="T5" fmla="*/ 6 h 20"/>
                <a:gd name="T6" fmla="*/ 44 w 44"/>
                <a:gd name="T7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20">
                  <a:moveTo>
                    <a:pt x="44" y="10"/>
                  </a:moveTo>
                  <a:cubicBezTo>
                    <a:pt x="30" y="20"/>
                    <a:pt x="16" y="20"/>
                    <a:pt x="0" y="19"/>
                  </a:cubicBezTo>
                  <a:cubicBezTo>
                    <a:pt x="8" y="0"/>
                    <a:pt x="34" y="2"/>
                    <a:pt x="44" y="6"/>
                  </a:cubicBezTo>
                  <a:lnTo>
                    <a:pt x="44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958D78E-4B63-4D4F-975D-B807279FD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4788" y="3278188"/>
              <a:ext cx="112713" cy="82550"/>
            </a:xfrm>
            <a:custGeom>
              <a:avLst/>
              <a:gdLst>
                <a:gd name="T0" fmla="*/ 0 w 30"/>
                <a:gd name="T1" fmla="*/ 10 h 22"/>
                <a:gd name="T2" fmla="*/ 30 w 30"/>
                <a:gd name="T3" fmla="*/ 22 h 22"/>
                <a:gd name="T4" fmla="*/ 0 w 30"/>
                <a:gd name="T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2">
                  <a:moveTo>
                    <a:pt x="0" y="10"/>
                  </a:moveTo>
                  <a:cubicBezTo>
                    <a:pt x="14" y="0"/>
                    <a:pt x="30" y="12"/>
                    <a:pt x="30" y="22"/>
                  </a:cubicBezTo>
                  <a:lnTo>
                    <a:pt x="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B2B492E-BC9D-C147-94AA-B9F1FC26C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7500" y="3338513"/>
              <a:ext cx="165100" cy="82550"/>
            </a:xfrm>
            <a:custGeom>
              <a:avLst/>
              <a:gdLst>
                <a:gd name="T0" fmla="*/ 0 w 44"/>
                <a:gd name="T1" fmla="*/ 10 h 22"/>
                <a:gd name="T2" fmla="*/ 44 w 44"/>
                <a:gd name="T3" fmla="*/ 19 h 22"/>
                <a:gd name="T4" fmla="*/ 0 w 44"/>
                <a:gd name="T5" fmla="*/ 6 h 22"/>
                <a:gd name="T6" fmla="*/ 0 w 44"/>
                <a:gd name="T7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22">
                  <a:moveTo>
                    <a:pt x="0" y="10"/>
                  </a:moveTo>
                  <a:cubicBezTo>
                    <a:pt x="10" y="22"/>
                    <a:pt x="28" y="20"/>
                    <a:pt x="44" y="19"/>
                  </a:cubicBezTo>
                  <a:cubicBezTo>
                    <a:pt x="36" y="0"/>
                    <a:pt x="10" y="2"/>
                    <a:pt x="0" y="6"/>
                  </a:cubicBezTo>
                  <a:lnTo>
                    <a:pt x="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8A95A88-A31D-5F4B-85BF-7C60C6506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7500" y="3278188"/>
              <a:ext cx="112713" cy="82550"/>
            </a:xfrm>
            <a:custGeom>
              <a:avLst/>
              <a:gdLst>
                <a:gd name="T0" fmla="*/ 30 w 30"/>
                <a:gd name="T1" fmla="*/ 10 h 22"/>
                <a:gd name="T2" fmla="*/ 0 w 30"/>
                <a:gd name="T3" fmla="*/ 22 h 22"/>
                <a:gd name="T4" fmla="*/ 30 w 30"/>
                <a:gd name="T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2">
                  <a:moveTo>
                    <a:pt x="30" y="10"/>
                  </a:moveTo>
                  <a:cubicBezTo>
                    <a:pt x="16" y="0"/>
                    <a:pt x="0" y="12"/>
                    <a:pt x="0" y="22"/>
                  </a:cubicBezTo>
                  <a:lnTo>
                    <a:pt x="3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Line 164">
              <a:extLst>
                <a:ext uri="{FF2B5EF4-FFF2-40B4-BE49-F238E27FC236}">
                  <a16:creationId xmlns:a16="http://schemas.microsoft.com/office/drawing/2014/main" id="{417393A0-83E2-4245-9E9B-6D52BE12E4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27338" y="3505200"/>
              <a:ext cx="22225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Line 165">
              <a:extLst>
                <a:ext uri="{FF2B5EF4-FFF2-40B4-BE49-F238E27FC236}">
                  <a16:creationId xmlns:a16="http://schemas.microsoft.com/office/drawing/2014/main" id="{23A25A64-73D8-EA47-AA3B-F6F608194A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3688" y="3475038"/>
              <a:ext cx="19050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4D924C0-122A-0E45-8036-4273F3BBD86E}"/>
              </a:ext>
            </a:extLst>
          </p:cNvPr>
          <p:cNvGrpSpPr/>
          <p:nvPr/>
        </p:nvGrpSpPr>
        <p:grpSpPr>
          <a:xfrm rot="5400000">
            <a:off x="5817388" y="1449227"/>
            <a:ext cx="557222" cy="559794"/>
            <a:chOff x="2678113" y="6364288"/>
            <a:chExt cx="344488" cy="346075"/>
          </a:xfrm>
        </p:grpSpPr>
        <p:sp>
          <p:nvSpPr>
            <p:cNvPr id="46" name="Freeform 304">
              <a:extLst>
                <a:ext uri="{FF2B5EF4-FFF2-40B4-BE49-F238E27FC236}">
                  <a16:creationId xmlns:a16="http://schemas.microsoft.com/office/drawing/2014/main" id="{4CAB9CC5-0C85-3241-8326-2D8B9F559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Oval 305">
              <a:extLst>
                <a:ext uri="{FF2B5EF4-FFF2-40B4-BE49-F238E27FC236}">
                  <a16:creationId xmlns:a16="http://schemas.microsoft.com/office/drawing/2014/main" id="{4DB02C82-4572-7E48-8981-B874E8107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0B8D029-6221-F14D-94AE-1452767722B4}"/>
              </a:ext>
            </a:extLst>
          </p:cNvPr>
          <p:cNvGrpSpPr/>
          <p:nvPr/>
        </p:nvGrpSpPr>
        <p:grpSpPr>
          <a:xfrm rot="5400000">
            <a:off x="8100600" y="1449227"/>
            <a:ext cx="557222" cy="559794"/>
            <a:chOff x="2678113" y="6364288"/>
            <a:chExt cx="344488" cy="346075"/>
          </a:xfrm>
        </p:grpSpPr>
        <p:sp>
          <p:nvSpPr>
            <p:cNvPr id="49" name="Freeform 304">
              <a:extLst>
                <a:ext uri="{FF2B5EF4-FFF2-40B4-BE49-F238E27FC236}">
                  <a16:creationId xmlns:a16="http://schemas.microsoft.com/office/drawing/2014/main" id="{02EB53F3-8D78-3547-B06E-666E2A3C8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Oval 305">
              <a:extLst>
                <a:ext uri="{FF2B5EF4-FFF2-40B4-BE49-F238E27FC236}">
                  <a16:creationId xmlns:a16="http://schemas.microsoft.com/office/drawing/2014/main" id="{9CFC3101-26A4-A64C-9038-AF2E2BFB6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B1B4ACD-EBCD-C34B-A147-26104599BFE7}"/>
              </a:ext>
            </a:extLst>
          </p:cNvPr>
          <p:cNvGrpSpPr/>
          <p:nvPr/>
        </p:nvGrpSpPr>
        <p:grpSpPr>
          <a:xfrm rot="5400000">
            <a:off x="10383812" y="1449227"/>
            <a:ext cx="557222" cy="559794"/>
            <a:chOff x="2678113" y="6364288"/>
            <a:chExt cx="344488" cy="346075"/>
          </a:xfrm>
        </p:grpSpPr>
        <p:sp>
          <p:nvSpPr>
            <p:cNvPr id="53" name="Freeform 304">
              <a:extLst>
                <a:ext uri="{FF2B5EF4-FFF2-40B4-BE49-F238E27FC236}">
                  <a16:creationId xmlns:a16="http://schemas.microsoft.com/office/drawing/2014/main" id="{065056F7-572F-8A40-9C06-1E39E1DC0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Oval 305">
              <a:extLst>
                <a:ext uri="{FF2B5EF4-FFF2-40B4-BE49-F238E27FC236}">
                  <a16:creationId xmlns:a16="http://schemas.microsoft.com/office/drawing/2014/main" id="{4E18E2CD-BC0A-B84A-A2D2-5C76322281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B6BCAD5B-1E8B-E8EC-3FDA-251F24FFA06F}"/>
              </a:ext>
            </a:extLst>
          </p:cNvPr>
          <p:cNvSpPr txBox="1"/>
          <p:nvPr/>
        </p:nvSpPr>
        <p:spPr>
          <a:xfrm>
            <a:off x="6031249" y="246578"/>
            <a:ext cx="49110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Rust</a:t>
            </a: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语言特性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Segoe UI"/>
            </a:endParaRPr>
          </a:p>
          <a:p>
            <a:pPr algn="ctr"/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对我们项目开发的启发和要求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Segoe UI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D51C91F-48AA-0E6E-35BD-415E17DF9EEC}"/>
              </a:ext>
            </a:extLst>
          </p:cNvPr>
          <p:cNvSpPr txBox="1"/>
          <p:nvPr/>
        </p:nvSpPr>
        <p:spPr>
          <a:xfrm>
            <a:off x="6679269" y="6057781"/>
            <a:ext cx="377539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4558D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Segoe UI"/>
              </a:rPr>
              <a:t>安全！细致！动脑子！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04558D">
                  <a:lumMod val="75000"/>
                </a:srgb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Segoe UI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4465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 bwMode="auto">
          <a:xfrm>
            <a:off x="523733" y="494310"/>
            <a:ext cx="829185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sz="44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小组分工</a:t>
            </a:r>
            <a:endParaRPr lang="zh-CN" sz="4400" b="1" dirty="0"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 bwMode="auto">
          <a:xfrm>
            <a:off x="641445" y="1385248"/>
            <a:ext cx="9826388" cy="2127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阎昶澍：组长，参与</a:t>
            </a:r>
            <a:r>
              <a:rPr lang="en-US" dirty="0"/>
              <a:t>Rust</a:t>
            </a:r>
            <a:r>
              <a:rPr lang="zh-CN" dirty="0"/>
              <a:t>改写，</a:t>
            </a:r>
            <a:r>
              <a:rPr lang="en-US" dirty="0"/>
              <a:t>MMU</a:t>
            </a:r>
            <a:r>
              <a:rPr lang="zh-CN" dirty="0"/>
              <a:t>部分，交叉编译与上板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郭东昊：组员，参与</a:t>
            </a:r>
            <a:r>
              <a:rPr lang="en-US" dirty="0"/>
              <a:t>Rust</a:t>
            </a:r>
            <a:r>
              <a:rPr lang="zh-CN" dirty="0"/>
              <a:t>改写，上板与</a:t>
            </a:r>
            <a:r>
              <a:rPr lang="en-US" dirty="0"/>
              <a:t>PPT</a:t>
            </a:r>
            <a:r>
              <a:rPr lang="zh-CN" dirty="0"/>
              <a:t>制作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薄震宇：组员，参与</a:t>
            </a:r>
            <a:r>
              <a:rPr lang="en-US" dirty="0"/>
              <a:t>Rust</a:t>
            </a:r>
            <a:r>
              <a:rPr lang="zh-CN" dirty="0"/>
              <a:t>改写，</a:t>
            </a:r>
            <a:r>
              <a:rPr lang="en-US" dirty="0"/>
              <a:t>PPT</a:t>
            </a:r>
            <a:r>
              <a:rPr lang="zh-CN" dirty="0"/>
              <a:t>制作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周翟恩和：组员，参与</a:t>
            </a:r>
            <a:r>
              <a:rPr lang="en-US" dirty="0"/>
              <a:t>Rust</a:t>
            </a:r>
            <a:r>
              <a:rPr lang="zh-CN" dirty="0"/>
              <a:t>改写，</a:t>
            </a:r>
            <a:r>
              <a:rPr lang="en-US" dirty="0"/>
              <a:t>PPT</a:t>
            </a:r>
            <a:r>
              <a:rPr lang="zh-CN" dirty="0"/>
              <a:t>制作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王劲博：</a:t>
            </a:r>
            <a:r>
              <a:rPr lang="zh-CN" altLang="zh-CN" dirty="0"/>
              <a:t>组员</a:t>
            </a:r>
            <a:r>
              <a:rPr lang="zh-CN" altLang="zh-CN"/>
              <a:t>，参与</a:t>
            </a:r>
            <a:r>
              <a:rPr lang="en-US" altLang="zh-CN"/>
              <a:t>PPT</a:t>
            </a:r>
            <a:r>
              <a:rPr lang="zh-CN" altLang="zh-CN" dirty="0"/>
              <a:t>制作</a:t>
            </a:r>
            <a:endParaRPr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47E171-B387-C228-973A-102D6731B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131424" y="3815344"/>
            <a:ext cx="5929151" cy="199306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C277E2F-10B5-6B3C-BA21-D2301266C98D}"/>
              </a:ext>
            </a:extLst>
          </p:cNvPr>
          <p:cNvSpPr txBox="1"/>
          <p:nvPr/>
        </p:nvSpPr>
        <p:spPr>
          <a:xfrm>
            <a:off x="5478349" y="5926394"/>
            <a:ext cx="123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LOC </a:t>
            </a:r>
            <a:r>
              <a:rPr lang="zh-CN" altLang="en-US" dirty="0"/>
              <a:t>统计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728159" name="文本框 2"/>
          <p:cNvSpPr txBox="1"/>
          <p:nvPr/>
        </p:nvSpPr>
        <p:spPr bwMode="auto">
          <a:xfrm>
            <a:off x="523733" y="494309"/>
            <a:ext cx="74933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项目成果概述</a:t>
            </a:r>
            <a:endParaRPr lang="en-US" altLang="zh-CN" sz="2400" b="1" i="0" u="none" strike="noStrike" cap="none" spc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Arial"/>
            </a:endParaRPr>
          </a:p>
          <a:p>
            <a:pPr>
              <a:defRPr/>
            </a:pPr>
            <a:r>
              <a:rPr lang="zh-CN" altLang="en-US" sz="4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实现的功能</a:t>
            </a:r>
            <a:endParaRPr lang="zh-CN" sz="440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728159" name="文本框 2"/>
          <p:cNvSpPr txBox="1"/>
          <p:nvPr/>
        </p:nvSpPr>
        <p:spPr bwMode="auto">
          <a:xfrm>
            <a:off x="523733" y="494309"/>
            <a:ext cx="74933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项目成果概述</a:t>
            </a:r>
            <a:endParaRPr lang="en-US" altLang="zh-CN" sz="2400" b="1" i="0" u="none" strike="noStrike" cap="none" spc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Arial"/>
            </a:endParaRPr>
          </a:p>
          <a:p>
            <a:pPr>
              <a:defRPr/>
            </a:pPr>
            <a:r>
              <a:rPr lang="zh-CN" sz="4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同类项目对比</a:t>
            </a:r>
            <a:endParaRPr lang="zh-CN" sz="4400" b="1" dirty="0">
              <a:latin typeface="+mj-ea"/>
              <a:ea typeface="+mj-ea"/>
            </a:endParaRPr>
          </a:p>
        </p:txBody>
      </p:sp>
      <p:graphicFrame>
        <p:nvGraphicFramePr>
          <p:cNvPr id="929128887" name="表格 929128886"/>
          <p:cNvGraphicFramePr>
            <a:graphicFrameLocks/>
          </p:cNvGraphicFramePr>
          <p:nvPr/>
        </p:nvGraphicFramePr>
        <p:xfrm>
          <a:off x="604874" y="2133599"/>
          <a:ext cx="10847347" cy="3169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76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7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9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43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 dirty="0" err="1">
                          <a:solidFill>
                            <a:schemeClr val="bg1"/>
                          </a:solidFill>
                        </a:rPr>
                        <a:t>项目完成度</a:t>
                      </a:r>
                      <a:r>
                        <a:rPr sz="2600" b="1" u="none" dirty="0">
                          <a:solidFill>
                            <a:schemeClr val="bg1"/>
                          </a:solidFill>
                        </a:rPr>
                        <a:t>\</a:t>
                      </a:r>
                      <a:r>
                        <a:rPr sz="2600" b="1" u="none" dirty="0" err="1">
                          <a:solidFill>
                            <a:schemeClr val="bg1"/>
                          </a:solidFill>
                        </a:rPr>
                        <a:t>组名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>
                          <a:solidFill>
                            <a:schemeClr val="bg1"/>
                          </a:solidFill>
                        </a:rPr>
                        <a:t>mustrust (OSH2024)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>
                          <a:solidFill>
                            <a:schemeClr val="bg1"/>
                          </a:solidFill>
                        </a:rPr>
                        <a:t>imagination (OSH2023)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>
                          <a:solidFill>
                            <a:schemeClr val="bg1"/>
                          </a:solidFill>
                        </a:rPr>
                        <a:t>x-rust-freertos (OSH2019)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 err="1">
                          <a:solidFill>
                            <a:schemeClr val="bg1"/>
                          </a:solidFill>
                        </a:rPr>
                        <a:t>rust完整改写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 err="1">
                          <a:solidFill>
                            <a:schemeClr val="bg1"/>
                          </a:solidFill>
                        </a:rPr>
                        <a:t>交叉编译&amp;QEMU模拟器运行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 err="1">
                          <a:solidFill>
                            <a:schemeClr val="bg1"/>
                          </a:solidFill>
                        </a:rPr>
                        <a:t>上板运行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chemeClr val="bg1"/>
                          </a:solidFill>
                        </a:rPr>
                        <a:t>MMU软件模拟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chemeClr val="bg1"/>
                          </a:solidFill>
                        </a:rPr>
                        <a:t>MMU硬件支持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62473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tDa_iN.m2HGkJtvvV8j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tDa_iN.m2HGkJtvvV8j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TGQTtCBASFqANyL9PRSA"/>
</p:tagLst>
</file>

<file path=ppt/theme/theme1.xml><?xml version="1.0" encoding="utf-8"?>
<a:theme xmlns:a="http://schemas.openxmlformats.org/drawingml/2006/main" name="Office Theme">
  <a:themeElements>
    <a:clrScheme name="Custom 2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63C95"/>
      </a:accent1>
      <a:accent2>
        <a:srgbClr val="04558D"/>
      </a:accent2>
      <a:accent3>
        <a:srgbClr val="46E5C1"/>
      </a:accent3>
      <a:accent4>
        <a:srgbClr val="EBECEB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</TotalTime>
  <Words>1495</Words>
  <Application>Microsoft Office PowerPoint</Application>
  <DocSecurity>0</DocSecurity>
  <PresentationFormat>宽屏</PresentationFormat>
  <Paragraphs>200</Paragraphs>
  <Slides>29</Slides>
  <Notes>26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0" baseType="lpstr">
      <vt:lpstr>等线</vt:lpstr>
      <vt:lpstr>等线 Light</vt:lpstr>
      <vt:lpstr>微软雅黑</vt:lpstr>
      <vt:lpstr>Arial</vt:lpstr>
      <vt:lpstr>Calibri</vt:lpstr>
      <vt:lpstr>Consolas</vt:lpstr>
      <vt:lpstr>Segoe UI</vt:lpstr>
      <vt:lpstr>Segoe UI Light</vt:lpstr>
      <vt:lpstr>Office Theme</vt:lpstr>
      <vt:lpstr>oleObj</vt:lpstr>
      <vt:lpstr>think-cell Slide</vt:lpstr>
      <vt:lpstr>PowerPoint 演示文稿</vt:lpstr>
      <vt:lpstr>PowerPoint 演示文稿</vt:lpstr>
      <vt:lpstr>PowerPoint 演示文稿</vt:lpstr>
      <vt:lpstr>项目背景——FreeRTOS</vt:lpstr>
      <vt:lpstr>项目背景——Rust</vt:lpstr>
      <vt:lpstr>项目目标 ——用 Rust 改写 FreeRTOS 并支持 MMU</vt:lpstr>
      <vt:lpstr>PowerPoint 演示文稿</vt:lpstr>
      <vt:lpstr>PowerPoint 演示文稿</vt:lpstr>
      <vt:lpstr>PowerPoint 演示文稿</vt:lpstr>
      <vt:lpstr>PowerPoint 演示文稿</vt:lpstr>
      <vt:lpstr>Rust改写——基本方法与原则</vt:lpstr>
      <vt:lpstr>Rust改写——困难与解决方案</vt:lpstr>
      <vt:lpstr>Rust改写——困难与解决方案</vt:lpstr>
      <vt:lpstr>Rust改写——适配上板</vt:lpstr>
      <vt:lpstr>Rust改写——适配上板</vt:lpstr>
      <vt:lpstr>Rust改写——task模块</vt:lpstr>
      <vt:lpstr>Rust改写——task模块</vt:lpstr>
      <vt:lpstr>PowerPoint 演示文稿</vt:lpstr>
      <vt:lpstr>MMU部分</vt:lpstr>
      <vt:lpstr>MMU部分（关键函数）</vt:lpstr>
      <vt:lpstr>MMU部分（关键函数）</vt:lpstr>
      <vt:lpstr>MMU部分（关键函数）</vt:lpstr>
      <vt:lpstr>MMU部分（关键函数）</vt:lpstr>
      <vt:lpstr>MMU部分（模拟结果）</vt:lpstr>
      <vt:lpstr>PowerPoint 演示文稿</vt:lpstr>
      <vt:lpstr>交叉编译与上板(bindgen方案)</vt:lpstr>
      <vt:lpstr>交叉编译与上板</vt:lpstr>
      <vt:lpstr>交叉编译与上板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erybagas</dc:creator>
  <cp:keywords/>
  <dc:description/>
  <cp:lastModifiedBy>Jumbo Wong</cp:lastModifiedBy>
  <cp:revision>274</cp:revision>
  <dcterms:created xsi:type="dcterms:W3CDTF">2019-08-16T12:08:31Z</dcterms:created>
  <dcterms:modified xsi:type="dcterms:W3CDTF">2024-07-05T12:28:08Z</dcterms:modified>
  <cp:category/>
  <dc:identifier/>
  <cp:contentStatus/>
  <dc:language/>
  <cp:version/>
</cp:coreProperties>
</file>